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73" r:id="rId4"/>
    <p:sldMasterId id="2147483886" r:id="rId5"/>
    <p:sldMasterId id="2147483905" r:id="rId6"/>
  </p:sldMasterIdLst>
  <p:notesMasterIdLst>
    <p:notesMasterId r:id="rId54"/>
  </p:notesMasterIdLst>
  <p:handoutMasterIdLst>
    <p:handoutMasterId r:id="rId55"/>
  </p:handoutMasterIdLst>
  <p:sldIdLst>
    <p:sldId id="368" r:id="rId7"/>
    <p:sldId id="375" r:id="rId8"/>
    <p:sldId id="376" r:id="rId9"/>
    <p:sldId id="377" r:id="rId10"/>
    <p:sldId id="378" r:id="rId11"/>
    <p:sldId id="379" r:id="rId12"/>
    <p:sldId id="380" r:id="rId13"/>
    <p:sldId id="381" r:id="rId14"/>
    <p:sldId id="382" r:id="rId15"/>
    <p:sldId id="383" r:id="rId16"/>
    <p:sldId id="386" r:id="rId17"/>
    <p:sldId id="388" r:id="rId18"/>
    <p:sldId id="384" r:id="rId19"/>
    <p:sldId id="389" r:id="rId20"/>
    <p:sldId id="387" r:id="rId21"/>
    <p:sldId id="394" r:id="rId22"/>
    <p:sldId id="390" r:id="rId23"/>
    <p:sldId id="391" r:id="rId24"/>
    <p:sldId id="392" r:id="rId25"/>
    <p:sldId id="393" r:id="rId26"/>
    <p:sldId id="397" r:id="rId27"/>
    <p:sldId id="395" r:id="rId28"/>
    <p:sldId id="398" r:id="rId29"/>
    <p:sldId id="401" r:id="rId30"/>
    <p:sldId id="421" r:id="rId31"/>
    <p:sldId id="399" r:id="rId32"/>
    <p:sldId id="422" r:id="rId33"/>
    <p:sldId id="400" r:id="rId34"/>
    <p:sldId id="402" r:id="rId35"/>
    <p:sldId id="404" r:id="rId36"/>
    <p:sldId id="405" r:id="rId37"/>
    <p:sldId id="406" r:id="rId38"/>
    <p:sldId id="407" r:id="rId39"/>
    <p:sldId id="408" r:id="rId40"/>
    <p:sldId id="409" r:id="rId41"/>
    <p:sldId id="410" r:id="rId42"/>
    <p:sldId id="415" r:id="rId43"/>
    <p:sldId id="411" r:id="rId44"/>
    <p:sldId id="412" r:id="rId45"/>
    <p:sldId id="413" r:id="rId46"/>
    <p:sldId id="414" r:id="rId47"/>
    <p:sldId id="423" r:id="rId48"/>
    <p:sldId id="416" r:id="rId49"/>
    <p:sldId id="417" r:id="rId50"/>
    <p:sldId id="418" r:id="rId51"/>
    <p:sldId id="419" r:id="rId52"/>
    <p:sldId id="420" r:id="rId53"/>
  </p:sldIdLst>
  <p:sldSz cx="9144000" cy="5143500" type="screen16x9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157EC9-5B4A-584D-AAC4-72769B8DDFC0}">
          <p14:sldIdLst>
            <p14:sldId id="368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6"/>
            <p14:sldId id="388"/>
            <p14:sldId id="384"/>
            <p14:sldId id="389"/>
            <p14:sldId id="387"/>
            <p14:sldId id="394"/>
            <p14:sldId id="390"/>
            <p14:sldId id="391"/>
            <p14:sldId id="392"/>
            <p14:sldId id="393"/>
            <p14:sldId id="397"/>
            <p14:sldId id="395"/>
            <p14:sldId id="398"/>
            <p14:sldId id="401"/>
            <p14:sldId id="421"/>
            <p14:sldId id="399"/>
            <p14:sldId id="422"/>
            <p14:sldId id="400"/>
            <p14:sldId id="402"/>
            <p14:sldId id="404"/>
            <p14:sldId id="405"/>
            <p14:sldId id="406"/>
            <p14:sldId id="407"/>
            <p14:sldId id="408"/>
            <p14:sldId id="409"/>
            <p14:sldId id="410"/>
            <p14:sldId id="415"/>
            <p14:sldId id="411"/>
            <p14:sldId id="412"/>
            <p14:sldId id="413"/>
            <p14:sldId id="414"/>
            <p14:sldId id="423"/>
            <p14:sldId id="416"/>
            <p14:sldId id="417"/>
            <p14:sldId id="418"/>
            <p14:sldId id="419"/>
            <p14:sldId id="420"/>
          </p14:sldIdLst>
        </p14:section>
        <p14:section name="Backup" id="{DEBBD39D-1CE4-B04E-B505-EBC9CF55558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C4C4"/>
    <a:srgbClr val="ADADAD"/>
    <a:srgbClr val="FFFFFF"/>
    <a:srgbClr val="444444"/>
    <a:srgbClr val="0085C3"/>
    <a:srgbClr val="D9D9D9"/>
    <a:srgbClr val="F2F2F2"/>
    <a:srgbClr val="AD2C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620" autoAdjust="0"/>
    <p:restoredTop sz="93343" autoAdjust="0"/>
  </p:normalViewPr>
  <p:slideViewPr>
    <p:cSldViewPr snapToGrid="0">
      <p:cViewPr varScale="1">
        <p:scale>
          <a:sx n="149" d="100"/>
          <a:sy n="149" d="100"/>
        </p:scale>
        <p:origin x="1080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40" y="19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notesMaster" Target="notesMasters/notesMaster1.xml"/><Relationship Id="rId55" Type="http://schemas.openxmlformats.org/officeDocument/2006/relationships/handoutMaster" Target="handoutMasters/handout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844" y="9120157"/>
            <a:ext cx="3169699" cy="479403"/>
          </a:xfrm>
          <a:prstGeom prst="rect">
            <a:avLst/>
          </a:prstGeom>
        </p:spPr>
        <p:txBody>
          <a:bodyPr vert="horz" lIns="94973" tIns="47487" rIns="94973" bIns="47487" rtlCol="0" anchor="b"/>
          <a:lstStyle>
            <a:lvl1pPr algn="r">
              <a:defRPr sz="1200"/>
            </a:lvl1pPr>
          </a:lstStyle>
          <a:p>
            <a:fld id="{CA856340-4B7D-4D1C-848D-79C05F807FB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l" descr="                        Dell - Internal Use - Confidential"/>
          <p:cNvSpPr txBox="1"/>
          <p:nvPr/>
        </p:nvSpPr>
        <p:spPr>
          <a:xfrm>
            <a:off x="0" y="9401557"/>
            <a:ext cx="7315200" cy="237493"/>
          </a:xfrm>
          <a:prstGeom prst="rect">
            <a:avLst/>
          </a:prstGeom>
          <a:noFill/>
        </p:spPr>
        <p:txBody>
          <a:bodyPr vert="horz" lIns="94984" tIns="47491" rIns="94984" bIns="47491" rtlCol="0">
            <a:spAutoFit/>
          </a:bodyPr>
          <a:lstStyle/>
          <a:p>
            <a:r>
              <a:rPr lang="en-US" sz="900" b="1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814446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973" tIns="47487" rIns="94973" bIns="4748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0476" y="4560899"/>
            <a:ext cx="6427524" cy="4569730"/>
          </a:xfrm>
          <a:prstGeom prst="rect">
            <a:avLst/>
          </a:prstGeom>
        </p:spPr>
        <p:txBody>
          <a:bodyPr vert="horz" lIns="94973" tIns="47487" rIns="94973" bIns="4748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21951" y="9271937"/>
            <a:ext cx="391592" cy="327624"/>
          </a:xfrm>
          <a:prstGeom prst="rect">
            <a:avLst/>
          </a:prstGeom>
        </p:spPr>
        <p:txBody>
          <a:bodyPr vert="horz" lIns="94973" tIns="47487" rIns="94973" bIns="47487" rtlCol="0" anchor="b"/>
          <a:lstStyle>
            <a:lvl1pPr algn="r">
              <a:defRPr sz="1200"/>
            </a:lvl1pPr>
          </a:lstStyle>
          <a:p>
            <a:fld id="{3EF634F2-089B-4FE3-AB7F-C714A7297EE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l" descr="                        Dell - Internal Use - Confidential"/>
          <p:cNvSpPr txBox="1"/>
          <p:nvPr/>
        </p:nvSpPr>
        <p:spPr>
          <a:xfrm>
            <a:off x="0" y="9401557"/>
            <a:ext cx="7315200" cy="237493"/>
          </a:xfrm>
          <a:prstGeom prst="rect">
            <a:avLst/>
          </a:prstGeom>
          <a:noFill/>
        </p:spPr>
        <p:txBody>
          <a:bodyPr vert="horz" lIns="94984" tIns="47491" rIns="94984" bIns="47491" rtlCol="0">
            <a:spAutoFit/>
          </a:bodyPr>
          <a:lstStyle/>
          <a:p>
            <a:pPr algn="l"/>
            <a:r>
              <a:rPr lang="en-US" sz="90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900" b="1" i="0" u="none" baseline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319635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859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376835"/>
            <a:ext cx="5962650" cy="387798"/>
          </a:xfrm>
        </p:spPr>
        <p:txBody>
          <a:bodyPr anchor="b" anchorCtr="0"/>
          <a:lstStyle>
            <a:lvl1pPr algn="l">
              <a:lnSpc>
                <a:spcPct val="90000"/>
              </a:lnSpc>
              <a:defRPr sz="2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38711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subtitle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65540" y="1947733"/>
            <a:ext cx="1399035" cy="1399035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Same Side Corner Rectangle 1"/>
          <p:cNvSpPr/>
          <p:nvPr userDrawn="1"/>
        </p:nvSpPr>
        <p:spPr>
          <a:xfrm rot="5400000">
            <a:off x="-1314926" y="2247105"/>
            <a:ext cx="3544570" cy="929957"/>
          </a:xfrm>
          <a:prstGeom prst="round2SameRect">
            <a:avLst>
              <a:gd name="adj1" fmla="val 13993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rgbClr val="FFFFFF"/>
              </a:solidFill>
              <a:latin typeface="Museo Sans For Dell"/>
            </a:endParaRPr>
          </a:p>
        </p:txBody>
      </p:sp>
      <p:sp>
        <p:nvSpPr>
          <p:cNvPr id="11" name="Round Same Side Corner Rectangle 10"/>
          <p:cNvSpPr/>
          <p:nvPr userDrawn="1"/>
        </p:nvSpPr>
        <p:spPr>
          <a:xfrm rot="16200000">
            <a:off x="3447415" y="-1212215"/>
            <a:ext cx="3544570" cy="7848600"/>
          </a:xfrm>
          <a:prstGeom prst="round2SameRect">
            <a:avLst>
              <a:gd name="adj1" fmla="val 4108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rgbClr val="FFFFFF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829754" y="1797685"/>
            <a:ext cx="5508625" cy="1218795"/>
          </a:xfrm>
        </p:spPr>
        <p:txBody>
          <a:bodyPr/>
          <a:lstStyle>
            <a:lvl1pPr marL="0" indent="0">
              <a:buNone/>
              <a:defRPr sz="440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829754" y="3039745"/>
            <a:ext cx="5508625" cy="276999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829754" y="415378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900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© Donald</a:t>
            </a:r>
            <a:r>
              <a:rPr lang="en-US" sz="900" baseline="0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F. Ferguson, 2017. All rights reserved.</a:t>
            </a:r>
            <a:endParaRPr lang="en-US" sz="900" dirty="0" smtClean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84439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8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3" name="Straight Connector 2"/>
          <p:cNvCxnSpPr>
            <a:cxnSpLocks noChangeShapeType="1"/>
          </p:cNvCxnSpPr>
          <p:nvPr userDrawn="1"/>
        </p:nvCxnSpPr>
        <p:spPr bwMode="auto">
          <a:xfrm>
            <a:off x="457208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05201526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2960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2960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94000"/>
            <a:ext cx="8286750" cy="24929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17670" cy="673153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r>
              <a:rPr lang="en-US" dirty="0" smtClean="0"/>
              <a:t>Click to edit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327785"/>
            <a:ext cx="8229600" cy="9741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925434"/>
            <a:ext cx="8286750" cy="24929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3545980"/>
          </a:xfr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&amp; Background Image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 </a:t>
            </a:r>
            <a:endParaRPr lang="en-US" dirty="0"/>
          </a:p>
        </p:txBody>
      </p:sp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&amp; Background Image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Slide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/>
          <p:nvPr userDrawn="1"/>
        </p:nvGrpSpPr>
        <p:grpSpPr>
          <a:xfrm>
            <a:off x="381002" y="1335882"/>
            <a:ext cx="8311513" cy="2471738"/>
            <a:chOff x="280033" y="1781175"/>
            <a:chExt cx="8412480" cy="329565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80033" y="1781175"/>
              <a:ext cx="841248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80033" y="5076825"/>
              <a:ext cx="841248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251672"/>
            <a:ext cx="5962650" cy="512961"/>
          </a:xfrm>
        </p:spPr>
        <p:txBody>
          <a:bodyPr anchor="b" anchorCtr="0">
            <a:spAutoFit/>
          </a:bodyPr>
          <a:lstStyle>
            <a:lvl1pPr algn="l">
              <a:lnSpc>
                <a:spcPts val="4000"/>
              </a:lnSpc>
              <a:defRPr sz="2800" b="0" i="0" smtClean="0">
                <a:solidFill>
                  <a:schemeClr val="tx2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47677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tx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text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76065" y="1954213"/>
            <a:ext cx="1384604" cy="1384604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57200" y="1738710"/>
            <a:ext cx="5962650" cy="1025922"/>
          </a:xfrm>
        </p:spPr>
        <p:txBody>
          <a:bodyPr anchor="b" anchorCtr="0">
            <a:spAutoFit/>
          </a:bodyPr>
          <a:lstStyle>
            <a:lvl1pPr algn="l">
              <a:lnSpc>
                <a:spcPts val="4000"/>
              </a:lnSpc>
              <a:defRPr sz="3600" b="0" i="0" smtClean="0">
                <a:solidFill>
                  <a:schemeClr val="bg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01" y="3124043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7200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11" name="Picture 10" descr="dell_blue_lrg_logo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 bwMode="black">
          <a:xfrm>
            <a:off x="7265290" y="1988821"/>
            <a:ext cx="1487427" cy="111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522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96172"/>
            <a:ext cx="8248650" cy="332399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0120"/>
            <a:ext cx="8229600" cy="1261884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5" name="Straight Connector 4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2092954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38150" y="600076"/>
            <a:ext cx="8248650" cy="332399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0120"/>
            <a:ext cx="8229600" cy="1261884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365189364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Line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38150" y="891541"/>
            <a:ext cx="8248650" cy="332399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96172"/>
            <a:ext cx="8248650" cy="6647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82446"/>
            <a:ext cx="8229600" cy="1261884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31832423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49511" y="960121"/>
            <a:ext cx="3950370" cy="824841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20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spcAft>
                <a:spcPts val="0"/>
              </a:spcAft>
              <a:defRPr sz="18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6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732469" y="960120"/>
            <a:ext cx="3941478" cy="824841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20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spcAft>
                <a:spcPts val="0"/>
              </a:spcAft>
              <a:defRPr sz="18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6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cxnSp>
        <p:nvCxnSpPr>
          <p:cNvPr id="8" name="Straight Connector 7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5733462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0153057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80150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without_Bottom 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2517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3" name="Straight Connector 2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409445500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_Bottom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19252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9643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01408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545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121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29745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894475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664797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</a:t>
            </a:r>
            <a:br>
              <a:rPr lang="en-US" dirty="0" smtClean="0"/>
            </a:br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76350"/>
            <a:ext cx="8267140" cy="946413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772025" y="969264"/>
            <a:ext cx="3922278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57200" y="969264"/>
            <a:ext cx="3938136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buNone/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11" name="Straight Connector 10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443198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theme" Target="../theme/theme2.xml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7.xml"/><Relationship Id="rId15" Type="http://schemas.openxmlformats.org/officeDocument/2006/relationships/theme" Target="../theme/theme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30712" y="4807343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Museo Sans For Dell" pitchFamily="2" charset="0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kern="1200" dirty="0" err="1" smtClean="0">
              <a:solidFill>
                <a:schemeClr val="bg2">
                  <a:lumMod val="50000"/>
                  <a:lumOff val="50000"/>
                </a:schemeClr>
              </a:solidFill>
              <a:latin typeface="Museo Sans For Dell" pitchFamily="2" charset="0"/>
              <a:ea typeface="+mn-ea"/>
              <a:cs typeface="+mn-cs"/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196172"/>
            <a:ext cx="8279943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168"/>
            <a:ext cx="8267136" cy="3702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TextBox 3"/>
          <p:cNvSpPr txBox="1"/>
          <p:nvPr/>
        </p:nvSpPr>
        <p:spPr bwMode="black">
          <a:xfrm>
            <a:off x="5981136" y="4807343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baseline="0" dirty="0" smtClean="0">
                <a:solidFill>
                  <a:schemeClr val="bg2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 © Donald F. Ferguson, 2017. All rights reserved.</a:t>
            </a:r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 hidden="1"/>
          <p:cNvSpPr txBox="1"/>
          <p:nvPr/>
        </p:nvSpPr>
        <p:spPr>
          <a:xfrm>
            <a:off x="1724025" y="4844717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5084195E-6DF7-4B3B-A2AB-E67BEB13BF64}" type="datetime1">
              <a:rPr lang="en-US" sz="8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8/10/18</a:t>
            </a:fld>
            <a:endParaRPr lang="en-US" sz="8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black">
          <a:xfrm>
            <a:off x="1945263" y="4807343"/>
            <a:ext cx="4214905" cy="318805"/>
          </a:xfrm>
          <a:prstGeom prst="rect">
            <a:avLst/>
          </a:prstGeom>
          <a:noFill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900" i="1" dirty="0" smtClean="0"/>
              <a:t>COMS E6998 – </a:t>
            </a:r>
            <a:r>
              <a:rPr lang="en-US" sz="10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Microservices and Cloud Applications</a:t>
            </a:r>
            <a:br>
              <a:rPr lang="en-US" sz="10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800" i="1" dirty="0" smtClean="0"/>
              <a:t>Lecture 1: Introduction</a:t>
            </a:r>
            <a:endParaRPr lang="en-US" sz="800" i="1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97" r:id="rId3"/>
    <p:sldLayoutId id="2147483898" r:id="rId4"/>
    <p:sldLayoutId id="2147483876" r:id="rId5"/>
    <p:sldLayoutId id="2147483877" r:id="rId6"/>
    <p:sldLayoutId id="2147483903" r:id="rId7"/>
    <p:sldLayoutId id="2147483879" r:id="rId8"/>
    <p:sldLayoutId id="2147483896" r:id="rId9"/>
    <p:sldLayoutId id="2147483880" r:id="rId10"/>
    <p:sldLayoutId id="2147483881" r:id="rId11"/>
    <p:sldLayoutId id="2147483882" r:id="rId12"/>
    <p:sldLayoutId id="2147483884" r:id="rId13"/>
    <p:sldLayoutId id="2147483885" r:id="rId14"/>
    <p:sldLayoutId id="2147483921" r:id="rId15"/>
    <p:sldLayoutId id="2147483923" r:id="rId16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i="0" cap="none" baseline="0">
          <a:solidFill>
            <a:schemeClr val="accent1"/>
          </a:solidFill>
          <a:latin typeface="Century Schoolbook" charset="0"/>
          <a:ea typeface="Century Schoolbook" charset="0"/>
          <a:cs typeface="Century Schoolbook" charset="0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Arial" pitchFamily="34" charset="0"/>
        <a:buChar char="•"/>
        <a:defRPr sz="18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1pPr>
      <a:lvl2pPr marL="574675" indent="-223838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4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3pPr>
      <a:lvl4pPr marL="1200150" indent="-17621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For Dell 300" pitchFamily="50" charset="0"/>
        <a:buChar char="–"/>
        <a:defRPr sz="12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323824" y="4697836"/>
            <a:ext cx="377504" cy="377504"/>
          </a:xfrm>
          <a:prstGeom prst="rect">
            <a:avLst/>
          </a:prstGeom>
        </p:spPr>
      </p:pic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201168"/>
            <a:ext cx="8239125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title 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264"/>
            <a:ext cx="8239125" cy="97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marL="1246188" marR="0" lvl="3" indent="-220663" algn="l" defTabSz="914400" rtl="0" eaLnBrk="1" fontAlgn="base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Tx/>
              <a:buFont typeface="Museo Sans For Dell" pitchFamily="2" charset="0"/>
              <a:buChar char="–"/>
              <a:tabLst/>
              <a:defRPr/>
            </a:pPr>
            <a:r>
              <a:rPr lang="en-US" dirty="0" smtClean="0"/>
              <a:t>Fourth level</a:t>
            </a:r>
          </a:p>
        </p:txBody>
      </p:sp>
      <p:sp>
        <p:nvSpPr>
          <p:cNvPr id="17" name="TextBox 16" hidden="1"/>
          <p:cNvSpPr txBox="1"/>
          <p:nvPr/>
        </p:nvSpPr>
        <p:spPr>
          <a:xfrm>
            <a:off x="1724025" y="4830428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734172E7-D5BA-4D01-91D8-E4A8A3A75AB4}" type="datetime1">
              <a:rPr lang="en-US" sz="800" smtClean="0">
                <a:solidFill>
                  <a:schemeClr val="tx2"/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8/10/18</a:t>
            </a:fld>
            <a:endParaRPr lang="en-US" sz="8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0712" y="4826970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kern="1200" smtClean="0">
                <a:solidFill>
                  <a:schemeClr val="tx2"/>
                </a:solidFill>
                <a:latin typeface="Museo Sans For Dell" pitchFamily="2" charset="0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kern="1200" dirty="0" err="1" smtClean="0">
              <a:solidFill>
                <a:schemeClr val="tx2"/>
              </a:solidFill>
              <a:latin typeface="Museo Sans For Dell" pitchFamily="2" charset="0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 bwMode="black">
          <a:xfrm>
            <a:off x="5459388" y="4810807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dirty="0" smtClean="0">
                <a:solidFill>
                  <a:schemeClr val="tx2"/>
                </a:solidFill>
                <a:latin typeface="Museo Sans For Dell" pitchFamily="2" charset="0"/>
              </a:rPr>
              <a:t>Services</a:t>
            </a:r>
            <a:endParaRPr lang="en-US" sz="900" dirty="0">
              <a:solidFill>
                <a:schemeClr val="tx2"/>
              </a:solidFill>
              <a:latin typeface="Museo Sans For Dell" pitchFamily="2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42950" y="4824081"/>
            <a:ext cx="933450" cy="12465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sz="9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Room for text</a:t>
            </a:r>
          </a:p>
        </p:txBody>
      </p:sp>
      <p:sp>
        <p:nvSpPr>
          <p:cNvPr id="2" name="fl" descr="                        Dell - Internal Use - Confidential"/>
          <p:cNvSpPr txBox="1"/>
          <p:nvPr userDrawn="1"/>
        </p:nvSpPr>
        <p:spPr>
          <a:xfrm>
            <a:off x="0" y="4963414"/>
            <a:ext cx="9144000" cy="0"/>
          </a:xfrm>
          <a:prstGeom prst="rect">
            <a:avLst/>
          </a:prstGeom>
          <a:noFill/>
        </p:spPr>
        <p:txBody>
          <a:bodyPr vert="horz" wrap="none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85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850" b="1" i="0" u="none" baseline="0" dirty="0" err="1" smtClean="0">
              <a:solidFill>
                <a:srgbClr val="7F7F7F"/>
              </a:solidFill>
              <a:latin typeface="museo sans for dell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88" r:id="rId1"/>
    <p:sldLayoutId id="2147483901" r:id="rId2"/>
    <p:sldLayoutId id="2147483902" r:id="rId3"/>
    <p:sldLayoutId id="2147483889" r:id="rId4"/>
    <p:sldLayoutId id="2147483895" r:id="rId5"/>
    <p:sldLayoutId id="2147483893" r:id="rId6"/>
    <p:sldLayoutId id="2147483890" r:id="rId7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cap="none" baseline="0">
          <a:solidFill>
            <a:schemeClr val="tx2"/>
          </a:solidFill>
          <a:latin typeface="Museo For Dell" pitchFamily="2" charset="0"/>
          <a:ea typeface="Museo For Dell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200"/>
        </a:spcBef>
        <a:spcAft>
          <a:spcPts val="0"/>
        </a:spcAft>
        <a:buClr>
          <a:schemeClr val="tx2"/>
        </a:buClr>
        <a:buFont typeface="Arial" pitchFamily="34" charset="0"/>
        <a:buChar char="•"/>
        <a:defRPr sz="1800" baseline="0">
          <a:solidFill>
            <a:schemeClr val="tx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23838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tx2"/>
        </a:buClr>
        <a:buSzPct val="100000"/>
        <a:buFont typeface="Museo Sans For Dell" pitchFamily="2" charset="0"/>
        <a:buChar char="–"/>
        <a:defRPr sz="1600" baseline="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2pPr>
      <a:lvl3pPr marL="909638" marR="0" indent="-220663" algn="l" defTabSz="914400" rtl="0" eaLnBrk="1" fontAlgn="base" latinLnBrk="0" hangingPunct="1">
        <a:lnSpc>
          <a:spcPct val="90000"/>
        </a:lnSpc>
        <a:spcBef>
          <a:spcPts val="300"/>
        </a:spcBef>
        <a:spcAft>
          <a:spcPts val="0"/>
        </a:spcAft>
        <a:buClr>
          <a:schemeClr val="tx2"/>
        </a:buClr>
        <a:buSzTx/>
        <a:buFont typeface="Museo Sans For Dell" pitchFamily="2" charset="0"/>
        <a:buChar char="–"/>
        <a:tabLst/>
        <a:defRPr sz="140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20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38150" y="196172"/>
            <a:ext cx="8248650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5477"/>
            <a:ext cx="8248650" cy="105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pic>
        <p:nvPicPr>
          <p:cNvPr id="6" name="Picture 5" descr="dell_gray_logo.png"/>
          <p:cNvPicPr>
            <a:picLocks noChangeAspect="1"/>
          </p:cNvPicPr>
          <p:nvPr/>
        </p:nvPicPr>
        <p:blipFill>
          <a:blip r:embed="rId16" cstate="screen"/>
          <a:stretch>
            <a:fillRect/>
          </a:stretch>
        </p:blipFill>
        <p:spPr bwMode="black">
          <a:xfrm>
            <a:off x="8193025" y="4670013"/>
            <a:ext cx="573025" cy="42976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0237" y="4843076"/>
            <a:ext cx="265176" cy="89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900" dirty="0" err="1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8/10/18</a:t>
            </a:fld>
            <a:endParaRPr lang="en-US" sz="9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8/10/18</a:t>
            </a:fld>
            <a:endParaRPr lang="en-US" sz="9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9" name="TextBox 8"/>
          <p:cNvSpPr txBox="1"/>
          <p:nvPr/>
        </p:nvSpPr>
        <p:spPr bwMode="black">
          <a:xfrm>
            <a:off x="5350331" y="4828025"/>
            <a:ext cx="2743200" cy="153888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/>
            <a:r>
              <a:rPr lang="en-US" sz="1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t>Dell Commerce Services Group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752475" y="4818405"/>
            <a:ext cx="1337582" cy="1384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r>
              <a:rPr lang="en-US" sz="1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t>Dell Confidential</a:t>
            </a:r>
          </a:p>
        </p:txBody>
      </p:sp>
      <p:sp>
        <p:nvSpPr>
          <p:cNvPr id="2" name="fl" descr="                        Dell - Internal Use - Confidential"/>
          <p:cNvSpPr txBox="1"/>
          <p:nvPr userDrawn="1"/>
        </p:nvSpPr>
        <p:spPr>
          <a:xfrm>
            <a:off x="0" y="4963414"/>
            <a:ext cx="2505814" cy="21005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85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850" b="1" i="0" u="none" baseline="0" dirty="0" err="1" smtClean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153834058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  <p:sldLayoutId id="2147483919" r:id="rId14"/>
  </p:sldLayoutIdLst>
  <p:transition spd="med">
    <p:wipe dir="r"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cap="none" baseline="0">
          <a:solidFill>
            <a:schemeClr val="bg1"/>
          </a:solidFill>
          <a:latin typeface="Museo For Dell" pitchFamily="2" charset="0"/>
          <a:ea typeface="Museo For Dell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200"/>
        </a:spcBef>
        <a:spcAft>
          <a:spcPts val="0"/>
        </a:spcAft>
        <a:buClr>
          <a:schemeClr val="bg1"/>
        </a:buClr>
        <a:buFont typeface="Arial" pitchFamily="34" charset="0"/>
        <a:buChar char="•"/>
        <a:defRPr sz="2000">
          <a:solidFill>
            <a:schemeClr val="tx1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Sans For Dell" pitchFamily="2" charset="0"/>
        <a:buChar char="–"/>
        <a:defRPr sz="18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For Dell 300" pitchFamily="50" charset="0"/>
        <a:buChar char="–"/>
        <a:defRPr sz="140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join.slack.com/t/dff-columbia/shared_invite/MjM1MjA5NjAwOTk2LTE1MDQyODExOTQtNzEzM2FjZmMzMw)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rnet" TargetMode="External"/><Relationship Id="rId4" Type="http://schemas.openxmlformats.org/officeDocument/2006/relationships/hyperlink" Target="https://en.wikipedia.org/wiki/Customer" TargetMode="External"/><Relationship Id="rId5" Type="http://schemas.openxmlformats.org/officeDocument/2006/relationships/hyperlink" Target="https://en.wikipedia.org/wiki/Customer_service" TargetMode="External"/><Relationship Id="rId6" Type="http://schemas.openxmlformats.org/officeDocument/2006/relationships/hyperlink" Target="https://en.wikipedia.org/wiki/As_a_service#cite_note-1" TargetMode="External"/><Relationship Id="rId7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Acronym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programmableweb.com/" TargetMode="External"/><Relationship Id="rId3" Type="http://schemas.openxmlformats.org/officeDocument/2006/relationships/image" Target="../media/image18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jpeg"/><Relationship Id="rId3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.png"/><Relationship Id="rId12" Type="http://schemas.openxmlformats.org/officeDocument/2006/relationships/image" Target="../media/image38.tiff"/><Relationship Id="rId13" Type="http://schemas.openxmlformats.org/officeDocument/2006/relationships/image" Target="../media/image39.tiff"/><Relationship Id="rId14" Type="http://schemas.openxmlformats.org/officeDocument/2006/relationships/image" Target="../media/image40.tiff"/><Relationship Id="rId15" Type="http://schemas.openxmlformats.org/officeDocument/2006/relationships/image" Target="../media/image41.png"/><Relationship Id="rId16" Type="http://schemas.openxmlformats.org/officeDocument/2006/relationships/image" Target="../media/image42.tiff"/><Relationship Id="rId17" Type="http://schemas.openxmlformats.org/officeDocument/2006/relationships/image" Target="../media/image43.png"/><Relationship Id="rId18" Type="http://schemas.openxmlformats.org/officeDocument/2006/relationships/image" Target="../media/image44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tiff"/><Relationship Id="rId3" Type="http://schemas.openxmlformats.org/officeDocument/2006/relationships/image" Target="../media/image29.tiff"/><Relationship Id="rId4" Type="http://schemas.openxmlformats.org/officeDocument/2006/relationships/image" Target="../media/image30.tiff"/><Relationship Id="rId5" Type="http://schemas.openxmlformats.org/officeDocument/2006/relationships/image" Target="../media/image31.tiff"/><Relationship Id="rId6" Type="http://schemas.openxmlformats.org/officeDocument/2006/relationships/image" Target="../media/image32.tiff"/><Relationship Id="rId7" Type="http://schemas.openxmlformats.org/officeDocument/2006/relationships/image" Target="../media/image33.tiff"/><Relationship Id="rId8" Type="http://schemas.openxmlformats.org/officeDocument/2006/relationships/image" Target="../media/image34.png"/><Relationship Id="rId9" Type="http://schemas.openxmlformats.org/officeDocument/2006/relationships/image" Target="../media/image35.tiff"/><Relationship Id="rId10" Type="http://schemas.openxmlformats.org/officeDocument/2006/relationships/image" Target="../media/image36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litedefensivetactics.com/" TargetMode="External"/><Relationship Id="rId4" Type="http://schemas.openxmlformats.org/officeDocument/2006/relationships/hyperlink" Target="http://dmna.ny.gov/nyg/)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racyskarateworldwide.com/about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mna.ny.gov/nyg/)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818601" y="1415627"/>
            <a:ext cx="7129455" cy="149464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/>
              <a:t>COMS E6998: </a:t>
            </a:r>
            <a:r>
              <a:rPr lang="en-US" sz="2000" b="1" dirty="0" smtClean="0"/>
              <a:t>Microservices and Cloud Applications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1600" i="1" dirty="0" smtClean="0"/>
              <a:t>Lecture 1: Introduction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1771650" y="171450"/>
            <a:ext cx="3476625" cy="685800"/>
          </a:xfrm>
          <a:prstGeom prst="rect">
            <a:avLst/>
          </a:prstGeom>
          <a:solidFill>
            <a:schemeClr val="tx2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81125" y="295275"/>
            <a:ext cx="3343275" cy="2190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1400" dirty="0" smtClean="0">
              <a:latin typeface="+mn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891257" y="3165869"/>
            <a:ext cx="5508625" cy="55399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Dr. Donald F. Ferguson</a:t>
            </a:r>
            <a:endParaRPr lang="en-US" dirty="0"/>
          </a:p>
          <a:p>
            <a:r>
              <a:rPr lang="en-US" dirty="0" smtClean="0"/>
              <a:t>dff9@columbia.edu</a:t>
            </a:r>
          </a:p>
        </p:txBody>
      </p:sp>
    </p:spTree>
    <p:extLst>
      <p:ext uri="{BB962C8B-B14F-4D97-AF65-F5344CB8AC3E}">
        <p14:creationId xmlns:p14="http://schemas.microsoft.com/office/powerpoint/2010/main" val="8390810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Lot of Experience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95800" y="1133856"/>
            <a:ext cx="7430240" cy="26622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3600" dirty="0" smtClean="0">
                <a:latin typeface="+mn-lt"/>
              </a:rPr>
              <a:t>I may not be able to teach you the right</a:t>
            </a:r>
            <a:r>
              <a:rPr lang="en-US" sz="3600" dirty="0">
                <a:latin typeface="+mn-lt"/>
              </a:rPr>
              <a:t/>
            </a:r>
            <a:br>
              <a:rPr lang="en-US" sz="3600" dirty="0">
                <a:latin typeface="+mn-lt"/>
              </a:rPr>
            </a:br>
            <a:r>
              <a:rPr lang="en-US" sz="3600" dirty="0" smtClean="0">
                <a:latin typeface="+mn-lt"/>
              </a:rPr>
              <a:t>way to do something,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3600" dirty="0" smtClean="0">
                <a:latin typeface="+mn-lt"/>
              </a:rPr>
              <a:t>but</a:t>
            </a:r>
            <a:br>
              <a:rPr lang="en-US" sz="3600" dirty="0" smtClean="0">
                <a:latin typeface="+mn-lt"/>
              </a:rPr>
            </a:br>
            <a:r>
              <a:rPr lang="en-US" sz="3600" dirty="0" smtClean="0">
                <a:latin typeface="+mn-lt"/>
              </a:rPr>
              <a:t>I can show you plenty of</a:t>
            </a:r>
            <a:br>
              <a:rPr lang="en-US" sz="3600" dirty="0" smtClean="0">
                <a:latin typeface="+mn-lt"/>
              </a:rPr>
            </a:br>
            <a:r>
              <a:rPr lang="en-US" sz="3600" dirty="0" smtClean="0">
                <a:latin typeface="+mn-lt"/>
              </a:rPr>
              <a:t>wrong ways to avoid.</a:t>
            </a:r>
          </a:p>
        </p:txBody>
      </p:sp>
    </p:spTree>
    <p:extLst>
      <p:ext uri="{BB962C8B-B14F-4D97-AF65-F5344CB8AC3E}">
        <p14:creationId xmlns:p14="http://schemas.microsoft.com/office/powerpoint/2010/main" val="192000081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Coursework</a:t>
            </a:r>
            <a:br>
              <a:rPr lang="en-US" dirty="0" smtClean="0"/>
            </a:br>
            <a:r>
              <a:rPr lang="en-US" dirty="0" smtClean="0"/>
              <a:t>Grading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26104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Coursework and 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17756"/>
            <a:ext cx="8267140" cy="369748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No midterm, final or exams.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Five 20 point projects, each of which extends previous projects.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Approximately every two weeks, with two weeks to complete.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Teams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Approximately 5 team members.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Each team has a designated </a:t>
            </a:r>
            <a:r>
              <a:rPr lang="en-US" i="1" dirty="0" smtClean="0"/>
              <a:t>primary contact </a:t>
            </a:r>
            <a:r>
              <a:rPr lang="en-US" dirty="0" smtClean="0"/>
              <a:t>and </a:t>
            </a:r>
            <a:r>
              <a:rPr lang="en-US" i="1" dirty="0" smtClean="0"/>
              <a:t>team name.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Each project has the following sub-deliverables, packaged in a zip file with a readme.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0070C0"/>
                </a:solidFill>
              </a:rPr>
              <a:t>A set of user stories.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0070C0"/>
                </a:solidFill>
              </a:rPr>
              <a:t>A short, simple architecture/design description with diagrams.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Demo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Application artefacts, e.g. code, DB schema/data, HTML, URL for testing, </a:t>
            </a:r>
            <a:r>
              <a:rPr lang="mr-IN" dirty="0" smtClean="0"/>
              <a:t>…</a:t>
            </a:r>
            <a:endParaRPr lang="en-US" dirty="0" smtClean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7030A0"/>
                </a:solidFill>
              </a:rPr>
              <a:t>There will be a simulated “project review,” which is a meeting with presentation, demo, Q&amp;A, etc.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FF0000"/>
                </a:solidFill>
              </a:rPr>
              <a:t>In addition to the technology, I am trying to </a:t>
            </a:r>
            <a:r>
              <a:rPr lang="en-US" i="1" dirty="0" smtClean="0">
                <a:solidFill>
                  <a:srgbClr val="FF0000"/>
                </a:solidFill>
              </a:rPr>
              <a:t>mentor</a:t>
            </a:r>
            <a:r>
              <a:rPr lang="en-US" dirty="0" smtClean="0">
                <a:solidFill>
                  <a:srgbClr val="FF0000"/>
                </a:solidFill>
              </a:rPr>
              <a:t> you to learn how to be a successful technical professional. You will experience very basic concepts in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dirty="0" smtClean="0">
                <a:solidFill>
                  <a:srgbClr val="FF0000"/>
                </a:solidFill>
              </a:rPr>
              <a:t>roduct management.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FF0000"/>
                </a:solidFill>
              </a:rPr>
              <a:t>Presentation and documentation skills.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b="1" u="sng" dirty="0" smtClean="0">
                <a:solidFill>
                  <a:srgbClr val="FF0000"/>
                </a:solidFill>
              </a:rPr>
              <a:t>Transforming vague requirements into something clear and implementable.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FF0000"/>
                </a:solidFill>
              </a:rPr>
              <a:t>Q&amp;A and discussion of alternatives.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FF0000"/>
                </a:solidFill>
              </a:rPr>
              <a:t>Teamwork and team dynamics.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ounded Rectangular Callout 3"/>
          <p:cNvSpPr/>
          <p:nvPr/>
        </p:nvSpPr>
        <p:spPr>
          <a:xfrm>
            <a:off x="6914606" y="3500846"/>
            <a:ext cx="2055223" cy="1014398"/>
          </a:xfrm>
          <a:prstGeom prst="wedgeRoundRectCallout">
            <a:avLst>
              <a:gd name="adj1" fmla="val -67867"/>
              <a:gd name="adj2" fmla="val -76"/>
              <a:gd name="adj3" fmla="val 16667"/>
            </a:avLst>
          </a:prstGeom>
          <a:solidFill>
            <a:srgbClr val="FF0000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600" dirty="0" smtClean="0">
                <a:solidFill>
                  <a:schemeClr val="tx2"/>
                </a:solidFill>
                <a:latin typeface="+mn-lt"/>
              </a:rPr>
              <a:t>This will drive you crazy in the beginning.</a:t>
            </a:r>
          </a:p>
        </p:txBody>
      </p:sp>
    </p:spTree>
    <p:extLst>
      <p:ext uri="{BB962C8B-B14F-4D97-AF65-F5344CB8AC3E}">
        <p14:creationId xmlns:p14="http://schemas.microsoft.com/office/powerpoint/2010/main" val="178021733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43469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32624"/>
            <a:ext cx="8267140" cy="368262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Course material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i="1" dirty="0" smtClean="0"/>
              <a:t>No textbooks. </a:t>
            </a:r>
            <a:r>
              <a:rPr lang="en-US" dirty="0" smtClean="0"/>
              <a:t>Technology changes too quickly, and we will cover concepts and technologies from several disciplines.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Lecture and lecture notes will provide links to online information.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Web search is your first and best resource.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C</a:t>
            </a:r>
            <a:r>
              <a:rPr lang="en-US" dirty="0" smtClean="0"/>
              <a:t>As: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We have two excellent CAs, with whom I have previous worked.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Will introduce themselves via email, Piazza and other collaboration environments.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Office hours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Professor: </a:t>
            </a:r>
            <a:r>
              <a:rPr lang="en-US" dirty="0" err="1" smtClean="0"/>
              <a:t>Tu</a:t>
            </a:r>
            <a:r>
              <a:rPr lang="en-US" dirty="0" smtClean="0"/>
              <a:t>/</a:t>
            </a:r>
            <a:r>
              <a:rPr lang="en-US" dirty="0" err="1" smtClean="0"/>
              <a:t>Th</a:t>
            </a:r>
            <a:r>
              <a:rPr lang="en-US" dirty="0" smtClean="0"/>
              <a:t> </a:t>
            </a:r>
            <a:r>
              <a:rPr lang="en-US" dirty="0"/>
              <a:t>10:15 to 12:00, or by </a:t>
            </a:r>
            <a:r>
              <a:rPr lang="en-US" dirty="0" err="1"/>
              <a:t>appt</a:t>
            </a:r>
            <a:r>
              <a:rPr lang="en-US" dirty="0"/>
              <a:t> (typically Google Hangout).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CAs: TBA</a:t>
            </a:r>
            <a:endParaRPr lang="en-US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Collaboration environments: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err="1" smtClean="0"/>
              <a:t>CourseWorks</a:t>
            </a:r>
            <a:r>
              <a:rPr lang="en-US" dirty="0" smtClean="0"/>
              <a:t> for submitting projects.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Piazza: Slides, discussion (</a:t>
            </a:r>
            <a:r>
              <a:rPr lang="en-US" dirty="0" err="1"/>
              <a:t>piazza.com</a:t>
            </a:r>
            <a:r>
              <a:rPr lang="en-US" dirty="0"/>
              <a:t>/</a:t>
            </a:r>
            <a:r>
              <a:rPr lang="en-US" dirty="0" err="1"/>
              <a:t>columbia</a:t>
            </a:r>
            <a:r>
              <a:rPr lang="en-US" dirty="0"/>
              <a:t>/fall2017/comse6998_014_2017_3topicsincomputerscience</a:t>
            </a:r>
            <a:r>
              <a:rPr lang="en-US" dirty="0" smtClean="0"/>
              <a:t>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Slack: Good way to have short discussions, get ahold of me, instant messages, etc.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Team: (</a:t>
            </a:r>
            <a:r>
              <a:rPr lang="en-US" dirty="0">
                <a:hlinkClick r:id="rId2"/>
              </a:rPr>
              <a:t>https://join.slack.com/t/dff-columbia/shared_invite/MjM1MjA5NjAwOTk2LTE1MDQyODExOTQtNzEzM2FjZmMzMw</a:t>
            </a:r>
            <a:r>
              <a:rPr lang="en-US" dirty="0" smtClean="0">
                <a:hlinkClick r:id="rId2"/>
              </a:rPr>
              <a:t>)</a:t>
            </a:r>
            <a:r>
              <a:rPr lang="en-US" dirty="0" smtClean="0"/>
              <a:t>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Join channel #e6998-2017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We will use Amazon Web Services, but the concepts are general.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b="1" u="sng" dirty="0" smtClean="0">
                <a:solidFill>
                  <a:srgbClr val="FF0000"/>
                </a:solidFill>
              </a:rPr>
              <a:t>Questions and discussion are expected, appreciated and essential.</a:t>
            </a:r>
            <a:endParaRPr lang="en-US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71225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Course Overview</a:t>
            </a:r>
            <a:br>
              <a:rPr lang="en-US" dirty="0" smtClean="0"/>
            </a:br>
            <a:r>
              <a:rPr lang="en-US" dirty="0" smtClean="0"/>
              <a:t>and</a:t>
            </a:r>
            <a:br>
              <a:rPr lang="en-US" dirty="0" smtClean="0"/>
            </a:br>
            <a:r>
              <a:rPr lang="en-US" dirty="0" smtClean="0"/>
              <a:t>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201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Course</a:t>
            </a:r>
            <a:br>
              <a:rPr lang="en-US" dirty="0" smtClean="0"/>
            </a:br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02893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06" y="82643"/>
            <a:ext cx="6714350" cy="4516651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1338145" y="401444"/>
            <a:ext cx="1945743" cy="765717"/>
          </a:xfrm>
          <a:prstGeom prst="wedgeRoundRectCallout">
            <a:avLst>
              <a:gd name="adj1" fmla="val 68882"/>
              <a:gd name="adj2" fmla="val 82778"/>
              <a:gd name="adj3" fmla="val 16667"/>
            </a:avLst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rgbClr val="FFFFFF"/>
                </a:solidFill>
                <a:latin typeface="+mn-lt"/>
              </a:rPr>
              <a:t>Course Overview</a:t>
            </a:r>
          </a:p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rgbClr val="FFFFFF"/>
                </a:solidFill>
                <a:latin typeface="+mn-lt"/>
              </a:rPr>
              <a:t>Core Concepts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5283317" y="401444"/>
            <a:ext cx="1945743" cy="765717"/>
          </a:xfrm>
          <a:prstGeom prst="wedgeRoundRectCallout">
            <a:avLst>
              <a:gd name="adj1" fmla="val -92944"/>
              <a:gd name="adj2" fmla="val 153390"/>
              <a:gd name="adj3" fmla="val 16667"/>
            </a:avLst>
          </a:prstGeom>
          <a:solidFill>
            <a:srgbClr val="0070C0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rgbClr val="FFFFFF"/>
                </a:solidFill>
                <a:latin typeface="+mn-lt"/>
              </a:rPr>
              <a:t>Fundamentals</a:t>
            </a:r>
          </a:p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rgbClr val="FFFFFF"/>
                </a:solidFill>
                <a:latin typeface="+mn-lt"/>
              </a:rPr>
              <a:t>REST</a:t>
            </a:r>
          </a:p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rgbClr val="FFFFFF"/>
                </a:solidFill>
                <a:latin typeface="+mn-lt"/>
              </a:rPr>
              <a:t>Multi-Tenant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5498002" y="1734652"/>
            <a:ext cx="1945743" cy="765717"/>
          </a:xfrm>
          <a:prstGeom prst="wedgeRoundRectCallout">
            <a:avLst>
              <a:gd name="adj1" fmla="val -102343"/>
              <a:gd name="adj2" fmla="val 82778"/>
              <a:gd name="adj3" fmla="val 16667"/>
            </a:avLst>
          </a:prstGeom>
          <a:solidFill>
            <a:srgbClr val="0070C0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rgbClr val="FFFFFF"/>
                </a:solidFill>
                <a:latin typeface="+mn-lt"/>
              </a:rPr>
              <a:t>Middleware</a:t>
            </a:r>
          </a:p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rgbClr val="FFFFFF"/>
                </a:solidFill>
                <a:latin typeface="+mn-lt"/>
              </a:rPr>
              <a:t>Session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5498001" y="2819170"/>
            <a:ext cx="1945743" cy="765717"/>
          </a:xfrm>
          <a:prstGeom prst="wedgeRoundRectCallout">
            <a:avLst>
              <a:gd name="adj1" fmla="val -104635"/>
              <a:gd name="adj2" fmla="val 42972"/>
              <a:gd name="adj3" fmla="val 16667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err="1" smtClean="0">
                <a:solidFill>
                  <a:srgbClr val="FFFFFF"/>
                </a:solidFill>
                <a:latin typeface="+mn-lt"/>
              </a:rPr>
              <a:t>Oauth</a:t>
            </a:r>
            <a:r>
              <a:rPr lang="en-US" sz="1200" b="1" dirty="0" smtClean="0">
                <a:solidFill>
                  <a:srgbClr val="FFFFFF"/>
                </a:solidFill>
                <a:latin typeface="+mn-lt"/>
              </a:rPr>
              <a:t> 2.0</a:t>
            </a:r>
          </a:p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rgbClr val="FFFFFF"/>
                </a:solidFill>
                <a:latin typeface="+mn-lt"/>
              </a:rPr>
              <a:t>Basic Security</a:t>
            </a:r>
          </a:p>
        </p:txBody>
      </p:sp>
    </p:spTree>
    <p:extLst>
      <p:ext uri="{BB962C8B-B14F-4D97-AF65-F5344CB8AC3E}">
        <p14:creationId xmlns:p14="http://schemas.microsoft.com/office/powerpoint/2010/main" val="28976617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39" y="32828"/>
            <a:ext cx="6825405" cy="4604440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5780499" y="321297"/>
            <a:ext cx="2084828" cy="765717"/>
          </a:xfrm>
          <a:prstGeom prst="wedgeRoundRectCallout">
            <a:avLst>
              <a:gd name="adj1" fmla="val -113805"/>
              <a:gd name="adj2" fmla="val -1688"/>
              <a:gd name="adj3" fmla="val 16667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rgbClr val="FFFFFF"/>
                </a:solidFill>
                <a:latin typeface="+mn-lt"/>
              </a:rPr>
              <a:t>Calling Cloud APIs</a:t>
            </a:r>
          </a:p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rgbClr val="FFFFFF"/>
                </a:solidFill>
                <a:latin typeface="+mn-lt"/>
              </a:rPr>
              <a:t>Integration Patterns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5780499" y="1246848"/>
            <a:ext cx="2084828" cy="765717"/>
          </a:xfrm>
          <a:prstGeom prst="wedgeRoundRectCallout">
            <a:avLst>
              <a:gd name="adj1" fmla="val -107743"/>
              <a:gd name="adj2" fmla="val -27902"/>
              <a:gd name="adj3" fmla="val 16667"/>
            </a:avLst>
          </a:prstGeom>
          <a:solidFill>
            <a:srgbClr val="FF0000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rgbClr val="FFFFFF"/>
                </a:solidFill>
                <a:latin typeface="+mn-lt"/>
              </a:rPr>
              <a:t>Pub/Sub</a:t>
            </a:r>
          </a:p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rgbClr val="FFFFFF"/>
                </a:solidFill>
                <a:latin typeface="+mn-lt"/>
              </a:rPr>
              <a:t>Message Queues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5780499" y="2176341"/>
            <a:ext cx="2084828" cy="765717"/>
          </a:xfrm>
          <a:prstGeom prst="wedgeRoundRectCallout">
            <a:avLst>
              <a:gd name="adj1" fmla="val -107743"/>
              <a:gd name="adj2" fmla="val -42465"/>
              <a:gd name="adj3" fmla="val 16667"/>
            </a:avLst>
          </a:prstGeom>
          <a:solidFill>
            <a:srgbClr val="FF0000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err="1" smtClean="0">
                <a:solidFill>
                  <a:srgbClr val="FFFFFF"/>
                </a:solidFill>
                <a:latin typeface="+mn-lt"/>
              </a:rPr>
              <a:t>Serverless</a:t>
            </a:r>
            <a:endParaRPr lang="en-US" sz="1200" b="1" dirty="0" smtClean="0">
              <a:solidFill>
                <a:srgbClr val="FFFFFF"/>
              </a:solidFill>
              <a:latin typeface="+mn-lt"/>
            </a:endParaRPr>
          </a:p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rgbClr val="FFFFFF"/>
                </a:solidFill>
                <a:latin typeface="+mn-lt"/>
              </a:rPr>
              <a:t>API Gateway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5512871" y="3871551"/>
            <a:ext cx="2084828" cy="765717"/>
          </a:xfrm>
          <a:prstGeom prst="wedgeRoundRectCallout">
            <a:avLst>
              <a:gd name="adj1" fmla="val -96689"/>
              <a:gd name="adj2" fmla="val -80329"/>
              <a:gd name="adj3" fmla="val 16667"/>
            </a:avLst>
          </a:prstGeom>
          <a:solidFill>
            <a:srgbClr val="7030A0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rgbClr val="FFFFFF"/>
                </a:solidFill>
                <a:latin typeface="+mn-lt"/>
              </a:rPr>
              <a:t>Data Pipeline</a:t>
            </a:r>
          </a:p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rgbClr val="FFFFFF"/>
                </a:solidFill>
                <a:latin typeface="+mn-lt"/>
              </a:rPr>
              <a:t>Step Functions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5624384" y="3023945"/>
            <a:ext cx="2084828" cy="765717"/>
          </a:xfrm>
          <a:prstGeom prst="wedgeRoundRectCallout">
            <a:avLst>
              <a:gd name="adj1" fmla="val -100255"/>
              <a:gd name="adj2" fmla="val -55087"/>
              <a:gd name="adj3" fmla="val 16667"/>
            </a:avLst>
          </a:prstGeom>
          <a:solidFill>
            <a:srgbClr val="7030A0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rgbClr val="FFFFFF"/>
                </a:solidFill>
                <a:latin typeface="+mn-lt"/>
              </a:rPr>
              <a:t>Dynamo DB</a:t>
            </a:r>
          </a:p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rgbClr val="FFFFFF"/>
                </a:solidFill>
                <a:latin typeface="+mn-lt"/>
              </a:rPr>
              <a:t>Neo4J</a:t>
            </a:r>
          </a:p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err="1" smtClean="0">
                <a:solidFill>
                  <a:srgbClr val="FFFFFF"/>
                </a:solidFill>
                <a:latin typeface="+mn-lt"/>
              </a:rPr>
              <a:t>Redis</a:t>
            </a:r>
            <a:endParaRPr lang="en-US" sz="1200" b="1" dirty="0" smtClean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467547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89" y="61600"/>
            <a:ext cx="6781642" cy="4554376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5713593" y="485240"/>
            <a:ext cx="2084828" cy="765717"/>
          </a:xfrm>
          <a:prstGeom prst="wedgeRoundRectCallout">
            <a:avLst>
              <a:gd name="adj1" fmla="val -109169"/>
              <a:gd name="adj2" fmla="val 145884"/>
              <a:gd name="adj3" fmla="val 16667"/>
            </a:avLst>
          </a:prstGeom>
          <a:solidFill>
            <a:srgbClr val="00B050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rgbClr val="FFFFFF"/>
                </a:solidFill>
                <a:latin typeface="+mn-lt"/>
              </a:rPr>
              <a:t>Web Hooks</a:t>
            </a:r>
          </a:p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rgbClr val="FFFFFF"/>
                </a:solidFill>
                <a:latin typeface="+mn-lt"/>
              </a:rPr>
              <a:t>XMPP/Chat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5713593" y="1730460"/>
            <a:ext cx="2084828" cy="765717"/>
          </a:xfrm>
          <a:prstGeom prst="wedgeRoundRectCallout">
            <a:avLst>
              <a:gd name="adj1" fmla="val -107386"/>
              <a:gd name="adj2" fmla="val 79865"/>
              <a:gd name="adj3" fmla="val 16667"/>
            </a:avLst>
          </a:prstGeom>
          <a:solidFill>
            <a:srgbClr val="00B050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rgbClr val="FFFFFF"/>
                </a:solidFill>
                <a:latin typeface="+mn-lt"/>
              </a:rPr>
              <a:t>Rules Engine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5650403" y="2737787"/>
            <a:ext cx="2084828" cy="765717"/>
          </a:xfrm>
          <a:prstGeom prst="wedgeRoundRectCallout">
            <a:avLst>
              <a:gd name="adj1" fmla="val -107386"/>
              <a:gd name="adj2" fmla="val 79865"/>
              <a:gd name="adj3" fmla="val 16667"/>
            </a:avLst>
          </a:prstGeom>
          <a:solidFill>
            <a:srgbClr val="FFC000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chemeClr val="bg2"/>
                </a:solidFill>
                <a:latin typeface="+mn-lt"/>
              </a:rPr>
              <a:t>Text</a:t>
            </a:r>
          </a:p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chemeClr val="bg2"/>
                </a:solidFill>
                <a:latin typeface="+mn-lt"/>
              </a:rPr>
              <a:t>Search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1241742" y="341549"/>
            <a:ext cx="2084828" cy="765717"/>
          </a:xfrm>
          <a:prstGeom prst="wedgeRoundRectCallout">
            <a:avLst>
              <a:gd name="adj1" fmla="val 65017"/>
              <a:gd name="adj2" fmla="val 108353"/>
              <a:gd name="adj3" fmla="val 16667"/>
            </a:avLst>
          </a:prstGeom>
          <a:solidFill>
            <a:srgbClr val="C4C4C4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marL="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200" b="1" smtClean="0">
                <a:solidFill>
                  <a:schemeClr val="bg2"/>
                </a:solidFill>
                <a:latin typeface="+mn-lt"/>
              </a:rPr>
              <a:t>School holiday.</a:t>
            </a:r>
            <a:endParaRPr lang="en-US" sz="1200" b="1" dirty="0" smtClean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8528452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6922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14" y="52254"/>
            <a:ext cx="6718979" cy="4555759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5802803" y="2890187"/>
            <a:ext cx="2084828" cy="765717"/>
          </a:xfrm>
          <a:prstGeom prst="wedgeRoundRectCallout">
            <a:avLst>
              <a:gd name="adj1" fmla="val -112735"/>
              <a:gd name="adj2" fmla="val -254116"/>
              <a:gd name="adj3" fmla="val 16667"/>
            </a:avLst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chemeClr val="bg2"/>
                </a:solidFill>
                <a:latin typeface="+mn-lt"/>
              </a:rPr>
              <a:t>Overflow</a:t>
            </a:r>
          </a:p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chemeClr val="bg2"/>
                </a:solidFill>
                <a:latin typeface="+mn-lt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474537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This course is about building applications</a:t>
            </a:r>
          </a:p>
          <a:p>
            <a:pPr lvl="1"/>
            <a:r>
              <a:rPr lang="en-US" dirty="0" smtClean="0"/>
              <a:t>That apply best practices and design patterns,</a:t>
            </a:r>
          </a:p>
          <a:p>
            <a:pPr lvl="1"/>
            <a:r>
              <a:rPr lang="en-US" dirty="0" smtClean="0"/>
              <a:t>Using a broad set of technologies,</a:t>
            </a:r>
          </a:p>
          <a:p>
            <a:pPr lvl="1"/>
            <a:r>
              <a:rPr lang="en-US" dirty="0" smtClean="0"/>
              <a:t>Each of which is several lectures or a complete course unto itself.</a:t>
            </a:r>
          </a:p>
          <a:p>
            <a:pPr marL="350837" lvl="1" indent="0">
              <a:buNone/>
            </a:pPr>
            <a:r>
              <a:rPr lang="en-US" dirty="0" smtClean="0"/>
              <a:t>We will cover the essentials but not the depth of the individual technologies.</a:t>
            </a:r>
          </a:p>
          <a:p>
            <a:r>
              <a:rPr lang="en-US" dirty="0" smtClean="0"/>
              <a:t>One place where we will ”go deep” is on the basic structure of a well-designed application/set of </a:t>
            </a:r>
            <a:r>
              <a:rPr lang="en-US" dirty="0" err="1" smtClean="0"/>
              <a:t>microservices</a:t>
            </a:r>
            <a:r>
              <a:rPr lang="en-US" dirty="0" smtClean="0"/>
              <a:t>. Some example topics are</a:t>
            </a:r>
          </a:p>
          <a:p>
            <a:pPr lvl="1"/>
            <a:r>
              <a:rPr lang="en-US" dirty="0" smtClean="0"/>
              <a:t>Model-View-Controller.</a:t>
            </a:r>
          </a:p>
          <a:p>
            <a:pPr lvl="1"/>
            <a:r>
              <a:rPr lang="en-US" dirty="0" smtClean="0"/>
              <a:t>Application Tier-Data Tier.</a:t>
            </a:r>
          </a:p>
          <a:p>
            <a:pPr lvl="1"/>
            <a:r>
              <a:rPr lang="en-US" dirty="0" smtClean="0"/>
              <a:t>Encapsulation/Abstraction.</a:t>
            </a:r>
          </a:p>
          <a:p>
            <a:pPr lvl="1"/>
            <a:r>
              <a:rPr lang="en-US" dirty="0" smtClean="0"/>
              <a:t>REST API</a:t>
            </a:r>
          </a:p>
          <a:p>
            <a:pPr marL="350837" lvl="1" indent="0">
              <a:buNone/>
            </a:pPr>
            <a:r>
              <a:rPr lang="en-US" i="1" dirty="0" smtClean="0"/>
              <a:t>My experience from prior courses has been that I have gone through these topics too quickly, causing students to do advanced topics with a poor design.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7039615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Course</a:t>
            </a:r>
            <a:br>
              <a:rPr lang="en-US" dirty="0" smtClean="0"/>
            </a:br>
            <a:r>
              <a:rPr lang="en-US" dirty="0" smtClean="0"/>
              <a:t>Content: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 smtClean="0"/>
              <a:t>Cloud</a:t>
            </a:r>
            <a:br>
              <a:rPr lang="en-US" sz="2000" dirty="0" smtClean="0"/>
            </a:br>
            <a:r>
              <a:rPr lang="en-US" sz="2000" dirty="0" smtClean="0"/>
              <a:t>Microservices</a:t>
            </a:r>
            <a:br>
              <a:rPr lang="en-US" sz="2000" dirty="0" smtClean="0"/>
            </a:br>
            <a:r>
              <a:rPr lang="en-US" sz="2000" dirty="0" smtClean="0"/>
              <a:t>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0051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3337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IaaS, PaaS, SaaS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86" y="583970"/>
            <a:ext cx="7240859" cy="407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7875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IaaS, PaaS, SaaS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86" y="583970"/>
            <a:ext cx="7240859" cy="4072983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4781006" y="1341120"/>
            <a:ext cx="1184365" cy="1280160"/>
          </a:xfrm>
          <a:prstGeom prst="roundRect">
            <a:avLst/>
          </a:prstGeom>
          <a:solidFill>
            <a:schemeClr val="accent1">
              <a:alpha val="67000"/>
            </a:schemeClr>
          </a:solidFill>
          <a:ln w="28575"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965371" y="1455173"/>
            <a:ext cx="661571" cy="443435"/>
          </a:xfrm>
          <a:prstGeom prst="roundRect">
            <a:avLst/>
          </a:prstGeom>
          <a:solidFill>
            <a:schemeClr val="accent1">
              <a:alpha val="67000"/>
            </a:schemeClr>
          </a:solidFill>
          <a:ln w="28575"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963561" y="1150374"/>
            <a:ext cx="3116826" cy="2605549"/>
          </a:xfrm>
          <a:prstGeom prst="wedgeRoundRectCallout">
            <a:avLst>
              <a:gd name="adj1" fmla="val 72543"/>
              <a:gd name="adj2" fmla="val -26281"/>
              <a:gd name="adj3" fmla="val 16667"/>
            </a:avLst>
          </a:prstGeom>
          <a:solidFill>
            <a:schemeClr val="accent1"/>
          </a:solidFill>
          <a:ln w="28575">
            <a:solidFill>
              <a:schemeClr val="bg2"/>
            </a:solidFill>
          </a:ln>
          <a:effectLst/>
        </p:spPr>
        <p:txBody>
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Focus will be on building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Microservices.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Cloud applications.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Using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Application containers.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Middleware and MW APIs.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SaaS APIs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And less on building containers (e.g. Docker) and lower layer infrastructure (e.g. Kubernetes)</a:t>
            </a:r>
          </a:p>
        </p:txBody>
      </p:sp>
    </p:spTree>
    <p:extLst>
      <p:ext uri="{BB962C8B-B14F-4D97-AF65-F5344CB8AC3E}">
        <p14:creationId xmlns:p14="http://schemas.microsoft.com/office/powerpoint/2010/main" val="47102671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IaaS, PaaS, SaaS </a:t>
            </a:r>
            <a:r>
              <a:rPr lang="mr-IN" dirty="0" smtClean="0"/>
              <a:t>–</a:t>
            </a:r>
            <a:r>
              <a:rPr lang="en-US" dirty="0" smtClean="0"/>
              <a:t> A Little More about PaaS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48" y="488065"/>
            <a:ext cx="5986811" cy="427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2737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IaaS, PaaS, SaaS </a:t>
            </a:r>
            <a:r>
              <a:rPr lang="mr-IN" dirty="0" smtClean="0"/>
              <a:t>–</a:t>
            </a:r>
            <a:r>
              <a:rPr lang="en-US" dirty="0" smtClean="0"/>
              <a:t> A Little More about PaaS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48" y="488065"/>
            <a:ext cx="5986811" cy="4276294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5506065" y="875863"/>
            <a:ext cx="3401961" cy="2791569"/>
          </a:xfrm>
          <a:prstGeom prst="wedgeRoundRectCallout">
            <a:avLst>
              <a:gd name="adj1" fmla="val -125807"/>
              <a:gd name="adj2" fmla="val 12736"/>
              <a:gd name="adj3" fmla="val 16667"/>
            </a:avLst>
          </a:prstGeom>
          <a:solidFill>
            <a:srgbClr val="00B050"/>
          </a:solidFill>
          <a:ln w="28575">
            <a:solidFill>
              <a:schemeClr val="bg2"/>
            </a:solidFill>
          </a:ln>
          <a:effectLst/>
        </p:spPr>
        <p:txBody>
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dirty="0" smtClean="0">
                <a:solidFill>
                  <a:schemeClr val="tx2"/>
                </a:solidFill>
                <a:latin typeface="+mn-lt"/>
              </a:rPr>
              <a:t>Additionally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Pub/Sub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Several data service models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Web callable services, e.g. FB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Rules engine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Design patterns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mr-IN" sz="1400" dirty="0" smtClean="0">
                <a:solidFill>
                  <a:schemeClr val="tx2"/>
                </a:solidFill>
                <a:latin typeface="+mn-lt"/>
              </a:rPr>
              <a:t>…</a:t>
            </a: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 </a:t>
            </a:r>
            <a:r>
              <a:rPr lang="mr-IN" sz="1400" dirty="0" smtClean="0">
                <a:solidFill>
                  <a:schemeClr val="tx2"/>
                </a:solidFill>
                <a:latin typeface="+mn-lt"/>
              </a:rPr>
              <a:t>…</a:t>
            </a:r>
            <a:r>
              <a:rPr lang="en-US" sz="1400" dirty="0">
                <a:solidFill>
                  <a:schemeClr val="tx2"/>
                </a:solidFill>
                <a:latin typeface="+mn-lt"/>
              </a:rPr>
              <a:t> </a:t>
            </a: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TBD.</a:t>
            </a:r>
          </a:p>
        </p:txBody>
      </p:sp>
    </p:spTree>
    <p:extLst>
      <p:ext uri="{BB962C8B-B14F-4D97-AF65-F5344CB8AC3E}">
        <p14:creationId xmlns:p14="http://schemas.microsoft.com/office/powerpoint/2010/main" val="29663667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172"/>
            <a:ext cx="8279946" cy="581698"/>
          </a:xfrm>
        </p:spPr>
        <p:txBody>
          <a:bodyPr/>
          <a:lstStyle/>
          <a:p>
            <a:r>
              <a:rPr lang="en-US" dirty="0" smtClean="0"/>
              <a:t>Cloud is about *- as-a-Service</a:t>
            </a:r>
            <a:br>
              <a:rPr lang="en-US" dirty="0" smtClean="0"/>
            </a:br>
            <a:r>
              <a:rPr lang="en-US" sz="1400" dirty="0" smtClean="0"/>
              <a:t>(https</a:t>
            </a:r>
            <a:r>
              <a:rPr lang="en-US" sz="1400" dirty="0"/>
              <a:t>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As_a_service</a:t>
            </a:r>
            <a:r>
              <a:rPr lang="en-US" sz="1400" dirty="0"/>
              <a:t>)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3330" y="936702"/>
            <a:ext cx="5252430" cy="380853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600" dirty="0" smtClean="0"/>
              <a:t>“</a:t>
            </a:r>
            <a:r>
              <a:rPr lang="en-US" sz="1600" b="1" dirty="0"/>
              <a:t>*</a:t>
            </a:r>
            <a:r>
              <a:rPr lang="en-US" sz="1600" b="1" dirty="0" err="1"/>
              <a:t>aaS</a:t>
            </a:r>
            <a:r>
              <a:rPr lang="en-US" sz="1600" dirty="0"/>
              <a:t> is an </a:t>
            </a:r>
            <a:r>
              <a:rPr lang="en-US" sz="1600" dirty="0">
                <a:hlinkClick r:id="rId2" tooltip="Acronym"/>
              </a:rPr>
              <a:t>acronym</a:t>
            </a:r>
            <a:r>
              <a:rPr lang="en-US" sz="1600" dirty="0"/>
              <a:t> for </a:t>
            </a:r>
            <a:r>
              <a:rPr lang="en-US" sz="1600" b="1" dirty="0"/>
              <a:t>as a service</a:t>
            </a:r>
            <a:r>
              <a:rPr lang="en-US" sz="1600" dirty="0"/>
              <a:t>, and refers to something being made available over the </a:t>
            </a:r>
            <a:r>
              <a:rPr lang="en-US" sz="1600" dirty="0">
                <a:hlinkClick r:id="rId3" tooltip="Internet"/>
              </a:rPr>
              <a:t>Internet</a:t>
            </a:r>
            <a:r>
              <a:rPr lang="en-US" sz="1600" dirty="0"/>
              <a:t> to a </a:t>
            </a:r>
            <a:r>
              <a:rPr lang="en-US" sz="1600" dirty="0">
                <a:hlinkClick r:id="rId4" tooltip="Customer"/>
              </a:rPr>
              <a:t>customer</a:t>
            </a:r>
            <a:r>
              <a:rPr lang="en-US" sz="1600" dirty="0"/>
              <a:t> as a </a:t>
            </a:r>
            <a:r>
              <a:rPr lang="en-US" sz="1600" dirty="0">
                <a:hlinkClick r:id="rId5" tooltip="Customer service"/>
              </a:rPr>
              <a:t>service</a:t>
            </a:r>
            <a:r>
              <a:rPr lang="en-US" sz="1600" dirty="0"/>
              <a:t>.</a:t>
            </a:r>
            <a:r>
              <a:rPr lang="en-US" sz="1600" baseline="30000" dirty="0">
                <a:hlinkClick r:id="rId6"/>
              </a:rPr>
              <a:t>[1]</a:t>
            </a:r>
            <a:r>
              <a:rPr lang="en-US" sz="1600" dirty="0"/>
              <a:t> </a:t>
            </a:r>
            <a:r>
              <a:rPr lang="en-US" sz="1600" dirty="0">
                <a:solidFill>
                  <a:srgbClr val="7030A0"/>
                </a:solidFill>
              </a:rPr>
              <a:t>Examples include</a:t>
            </a:r>
            <a:r>
              <a:rPr lang="en-US" sz="1600" dirty="0" smtClean="0">
                <a:solidFill>
                  <a:srgbClr val="7030A0"/>
                </a:solidFill>
              </a:rPr>
              <a:t>:”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/>
              <a:t>Like any list, this is an overview and</a:t>
            </a:r>
          </a:p>
          <a:p>
            <a:pPr>
              <a:spcBef>
                <a:spcPts val="0"/>
              </a:spcBef>
            </a:pPr>
            <a:r>
              <a:rPr lang="en-US" sz="1600" dirty="0" smtClean="0"/>
              <a:t>Incomplete, e.g.</a:t>
            </a:r>
          </a:p>
          <a:p>
            <a:pPr lvl="1">
              <a:spcBef>
                <a:spcPts val="0"/>
              </a:spcBef>
            </a:pPr>
            <a:r>
              <a:rPr lang="en-US" sz="1100" dirty="0" smtClean="0"/>
              <a:t>Business-APIs-as-a-Service</a:t>
            </a:r>
            <a:r>
              <a:rPr lang="en-US" sz="1000" dirty="0" smtClean="0"/>
              <a:t>: </a:t>
            </a:r>
            <a:r>
              <a:rPr lang="en-US" sz="1100" dirty="0" smtClean="0"/>
              <a:t>Payments is an example, but there are others, e.g. </a:t>
            </a:r>
          </a:p>
          <a:p>
            <a:pPr lvl="2">
              <a:spcBef>
                <a:spcPts val="0"/>
              </a:spcBef>
            </a:pPr>
            <a:r>
              <a:rPr lang="en-US" sz="1000" dirty="0" smtClean="0"/>
              <a:t>Order Management, Inventory, Shipping, </a:t>
            </a:r>
            <a:r>
              <a:rPr lang="is-IS" sz="1000" dirty="0" smtClean="0"/>
              <a:t>…</a:t>
            </a:r>
          </a:p>
          <a:p>
            <a:pPr lvl="2">
              <a:spcBef>
                <a:spcPts val="0"/>
              </a:spcBef>
            </a:pPr>
            <a:r>
              <a:rPr lang="is-IS" sz="1000" dirty="0" smtClean="0"/>
              <a:t>Calendar and events. Contact management.</a:t>
            </a:r>
          </a:p>
          <a:p>
            <a:pPr lvl="2">
              <a:spcBef>
                <a:spcPts val="0"/>
              </a:spcBef>
            </a:pPr>
            <a:r>
              <a:rPr lang="is-IS" sz="1000" dirty="0" smtClean="0"/>
              <a:t>Human Resources.</a:t>
            </a:r>
          </a:p>
          <a:p>
            <a:pPr lvl="1">
              <a:spcBef>
                <a:spcPts val="0"/>
              </a:spcBef>
            </a:pPr>
            <a:r>
              <a:rPr lang="is-IS" sz="1100" dirty="0" smtClean="0"/>
              <a:t>Information-as-a-Service</a:t>
            </a:r>
          </a:p>
          <a:p>
            <a:pPr lvl="2">
              <a:spcBef>
                <a:spcPts val="0"/>
              </a:spcBef>
            </a:pPr>
            <a:r>
              <a:rPr lang="is-IS" sz="1000" dirty="0" smtClean="0"/>
              <a:t>Demographics.</a:t>
            </a:r>
          </a:p>
          <a:p>
            <a:pPr lvl="2">
              <a:spcBef>
                <a:spcPts val="0"/>
              </a:spcBef>
            </a:pPr>
            <a:r>
              <a:rPr lang="is-IS" sz="1000" dirty="0" smtClean="0"/>
              <a:t>Credit history and information.</a:t>
            </a:r>
          </a:p>
          <a:p>
            <a:pPr lvl="2">
              <a:spcBef>
                <a:spcPts val="0"/>
              </a:spcBef>
            </a:pPr>
            <a:r>
              <a:rPr lang="is-IS" sz="1000" dirty="0" smtClean="0"/>
              <a:t>Market data, prices, etc.</a:t>
            </a:r>
          </a:p>
          <a:p>
            <a:pPr>
              <a:spcBef>
                <a:spcPts val="0"/>
              </a:spcBef>
            </a:pPr>
            <a:r>
              <a:rPr lang="is-IS" sz="1600" dirty="0" smtClean="0"/>
              <a:t>Overly simplistic, e.g.</a:t>
            </a:r>
          </a:p>
          <a:p>
            <a:pPr lvl="1">
              <a:spcBef>
                <a:spcPts val="0"/>
              </a:spcBef>
            </a:pPr>
            <a:r>
              <a:rPr lang="is-IS" sz="1100" dirty="0" smtClean="0"/>
              <a:t>IaaS is many types of compute, storage, networking, ...</a:t>
            </a:r>
          </a:p>
          <a:p>
            <a:pPr lvl="1">
              <a:spcBef>
                <a:spcPts val="0"/>
              </a:spcBef>
            </a:pPr>
            <a:r>
              <a:rPr lang="is-IS" sz="1100" dirty="0" smtClean="0"/>
              <a:t>There are many, many types of PaaS</a:t>
            </a:r>
          </a:p>
          <a:p>
            <a:pPr lvl="2">
              <a:spcBef>
                <a:spcPts val="0"/>
              </a:spcBef>
            </a:pPr>
            <a:r>
              <a:rPr lang="is-IS" sz="1000" dirty="0" smtClean="0"/>
              <a:t>Integration-Platform-as-a-Service</a:t>
            </a:r>
          </a:p>
          <a:p>
            <a:pPr lvl="2">
              <a:spcBef>
                <a:spcPts val="0"/>
              </a:spcBef>
            </a:pPr>
            <a:r>
              <a:rPr lang="is-IS" sz="1000" dirty="0" smtClean="0"/>
              <a:t>More classical app/container, e.g. Cloud Foundry</a:t>
            </a:r>
          </a:p>
          <a:p>
            <a:pPr lvl="2">
              <a:spcBef>
                <a:spcPts val="0"/>
              </a:spcBef>
            </a:pPr>
            <a:r>
              <a:rPr lang="is-IS" sz="1000" dirty="0" smtClean="0"/>
              <a:t>Force.com and high-level component assembly.</a:t>
            </a:r>
          </a:p>
          <a:p>
            <a:pPr lvl="2">
              <a:spcBef>
                <a:spcPts val="0"/>
              </a:spcBef>
            </a:pPr>
            <a:endParaRPr lang="en-US" sz="1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8080" y="99402"/>
            <a:ext cx="2260070" cy="4459986"/>
          </a:xfrm>
          <a:prstGeom prst="rect">
            <a:avLst/>
          </a:prstGeom>
        </p:spPr>
      </p:pic>
      <p:cxnSp>
        <p:nvCxnSpPr>
          <p:cNvPr id="6" name="Straight Arrow Connector 5"/>
          <p:cNvCxnSpPr>
            <a:endCxn id="8" idx="1"/>
          </p:cNvCxnSpPr>
          <p:nvPr/>
        </p:nvCxnSpPr>
        <p:spPr>
          <a:xfrm>
            <a:off x="4473677" y="1592826"/>
            <a:ext cx="1119403" cy="670485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eft Brace 7"/>
          <p:cNvSpPr/>
          <p:nvPr/>
        </p:nvSpPr>
        <p:spPr>
          <a:xfrm>
            <a:off x="5593080" y="99402"/>
            <a:ext cx="487680" cy="4327818"/>
          </a:xfrm>
          <a:prstGeom prst="leftBrac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59216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Cloudscape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767" y="196172"/>
            <a:ext cx="6102067" cy="45765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31296" y="1306746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Our applications will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2000" dirty="0" smtClean="0">
                <a:latin typeface="+mn-lt"/>
              </a:rPr>
              <a:t>Call APIs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2000" dirty="0" smtClean="0">
                <a:latin typeface="+mn-lt"/>
              </a:rPr>
              <a:t>Use and run in PaaS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412488" y="1821366"/>
            <a:ext cx="1583473" cy="2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412488" y="2323170"/>
            <a:ext cx="1509132" cy="1364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19974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54927"/>
            <a:ext cx="8267140" cy="3660317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Introduction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A bit about your instructor.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Coursework and grading.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Logistics.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Course Overview and Contents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>
                <a:solidFill>
                  <a:schemeClr val="bg2"/>
                </a:solidFill>
              </a:rPr>
              <a:t>Schedule and topics.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Cloud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Microservices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Cloud applications.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An example “microservice, cloud application”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Demo.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Overall structure.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1</a:t>
            </a:r>
            <a:r>
              <a:rPr lang="en-US" baseline="30000" dirty="0" smtClean="0">
                <a:solidFill>
                  <a:schemeClr val="bg2"/>
                </a:solidFill>
              </a:rPr>
              <a:t>st</a:t>
            </a:r>
            <a:r>
              <a:rPr lang="en-US" dirty="0" smtClean="0">
                <a:solidFill>
                  <a:schemeClr val="bg2"/>
                </a:solidFill>
              </a:rPr>
              <a:t> Assignment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20334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www.programmableweb.com</a:t>
            </a:r>
            <a:r>
              <a:rPr lang="en-US" dirty="0" smtClean="0"/>
              <a:t> (Example)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11" y="652071"/>
            <a:ext cx="4865498" cy="397426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5" name="Rounded Rectangle 4"/>
          <p:cNvSpPr/>
          <p:nvPr/>
        </p:nvSpPr>
        <p:spPr>
          <a:xfrm>
            <a:off x="1056807" y="1401580"/>
            <a:ext cx="1221698" cy="359764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353456" y="1454046"/>
            <a:ext cx="4384623" cy="1274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738079" y="124418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Over 16,000 APIs</a:t>
            </a:r>
          </a:p>
        </p:txBody>
      </p:sp>
    </p:spTree>
    <p:extLst>
      <p:ext uri="{BB962C8B-B14F-4D97-AF65-F5344CB8AC3E}">
        <p14:creationId xmlns:p14="http://schemas.microsoft.com/office/powerpoint/2010/main" val="10559566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Microservices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6118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172"/>
            <a:ext cx="8239126" cy="775597"/>
          </a:xfrm>
        </p:spPr>
        <p:txBody>
          <a:bodyPr/>
          <a:lstStyle/>
          <a:p>
            <a:r>
              <a:rPr lang="en-US" dirty="0"/>
              <a:t>Microservices</a:t>
            </a:r>
            <a:br>
              <a:rPr lang="en-US" dirty="0"/>
            </a:br>
            <a:r>
              <a:rPr lang="en-US" sz="2400" dirty="0"/>
              <a:t>(https://</a:t>
            </a:r>
            <a:r>
              <a:rPr lang="en-US" sz="2400" dirty="0" err="1"/>
              <a:t>martinfowler.com</a:t>
            </a:r>
            <a:r>
              <a:rPr lang="en-US" sz="2400" dirty="0"/>
              <a:t>/articles/</a:t>
            </a:r>
            <a:r>
              <a:rPr lang="en-US" sz="2400" dirty="0" err="1"/>
              <a:t>microservices.html</a:t>
            </a:r>
            <a:r>
              <a:rPr lang="en-US" dirty="0"/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361" y="941084"/>
            <a:ext cx="5945083" cy="387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8254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Application Basic Concepts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92" y="756518"/>
            <a:ext cx="8819550" cy="344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2794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“Traditional” Web Application Architecture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649" y="611792"/>
            <a:ext cx="5549180" cy="409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5687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Monolithic to Micro</a:t>
            </a:r>
            <a:endParaRPr lang="en-US" dirty="0"/>
          </a:p>
        </p:txBody>
      </p:sp>
      <p:pic>
        <p:nvPicPr>
          <p:cNvPr id="3" name="Picture 2" descr="System diagra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3" y="612087"/>
            <a:ext cx="2950235" cy="2682606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4428782" y="196464"/>
            <a:ext cx="2229684" cy="1052112"/>
            <a:chOff x="4903738" y="556351"/>
            <a:chExt cx="2229684" cy="1052112"/>
          </a:xfrm>
        </p:grpSpPr>
        <p:pic>
          <p:nvPicPr>
            <p:cNvPr id="4" name="Picture 3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903738" y="556351"/>
              <a:ext cx="1023337" cy="1052112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5" name="Content Placeholder 2"/>
            <p:cNvSpPr txBox="1">
              <a:spLocks/>
            </p:cNvSpPr>
            <p:nvPr/>
          </p:nvSpPr>
          <p:spPr>
            <a:xfrm>
              <a:off x="5927075" y="556351"/>
              <a:ext cx="1206347" cy="501268"/>
            </a:xfrm>
            <a:prstGeom prst="rect">
              <a:avLst/>
            </a:prstGeom>
          </p:spPr>
          <p:txBody>
            <a:bodyPr>
              <a:normAutofit fontScale="62500" lnSpcReduction="20000"/>
            </a:bodyPr>
            <a:lstStyle>
              <a:lvl1pPr marL="228600" indent="-228600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Arial" pitchFamily="34" charset="0"/>
                <a:buChar char="•"/>
                <a:defRPr sz="180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  <a:cs typeface="+mn-cs"/>
                </a:defRPr>
              </a:lvl1pPr>
              <a:lvl2pPr marL="574675" indent="-223838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Museo Sans For Dell" pitchFamily="2" charset="0"/>
                <a:buChar char="–"/>
                <a:defRPr sz="1600" baseline="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</a:defRPr>
              </a:lvl2pPr>
              <a:lvl3pPr marL="909638" indent="-220663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Museo Sans For Dell" pitchFamily="2" charset="0"/>
                <a:buChar char="–"/>
                <a:defRPr sz="1400" baseline="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</a:defRPr>
              </a:lvl3pPr>
              <a:lvl4pPr marL="1200150" indent="-176213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Museo For Dell 300" pitchFamily="50" charset="0"/>
                <a:buChar char="–"/>
                <a:defRPr sz="120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</a:defRPr>
              </a:lvl4pPr>
              <a:lvl5pPr marL="1608138" indent="-236538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bg1"/>
                </a:buClr>
                <a:buFont typeface="Museo For Dell 300" pitchFamily="50" charset="0"/>
                <a:buChar char="–"/>
                <a:defRPr sz="1800">
                  <a:solidFill>
                    <a:schemeClr val="bg2"/>
                  </a:solidFill>
                  <a:latin typeface="Museo Sans For Dell" pitchFamily="2" charset="0"/>
                  <a:ea typeface="Museo Sans For Dell" pitchFamily="2" charset="0"/>
                </a:defRPr>
              </a:lvl5pPr>
              <a:lvl6pPr marL="20653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6pPr>
              <a:lvl7pPr marL="25225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7pPr>
              <a:lvl8pPr marL="29797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8pPr>
              <a:lvl9pPr marL="34369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itchFamily="34" charset="0"/>
                <a:buNone/>
              </a:pPr>
              <a:r>
                <a:rPr lang="en-US" sz="1200" kern="0" smtClean="0"/>
                <a:t>Cart Functions</a:t>
              </a:r>
            </a:p>
            <a:p>
              <a:pPr>
                <a:lnSpc>
                  <a:spcPct val="120000"/>
                </a:lnSpc>
                <a:spcBef>
                  <a:spcPts val="0"/>
                </a:spcBef>
              </a:pPr>
              <a:r>
                <a:rPr lang="en-US" sz="1100" kern="0" smtClean="0"/>
                <a:t>Java</a:t>
              </a:r>
            </a:p>
            <a:p>
              <a:pPr>
                <a:lnSpc>
                  <a:spcPct val="120000"/>
                </a:lnSpc>
                <a:spcBef>
                  <a:spcPts val="0"/>
                </a:spcBef>
              </a:pPr>
              <a:r>
                <a:rPr lang="en-US" sz="1100" kern="0" smtClean="0"/>
                <a:t>SQLite</a:t>
              </a:r>
              <a:endParaRPr lang="en-US" sz="1100" kern="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196988" y="722520"/>
            <a:ext cx="2853368" cy="1052112"/>
            <a:chOff x="4903738" y="556351"/>
            <a:chExt cx="2229684" cy="1052112"/>
          </a:xfrm>
        </p:grpSpPr>
        <p:pic>
          <p:nvPicPr>
            <p:cNvPr id="8" name="Picture 7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903738" y="556351"/>
              <a:ext cx="1023337" cy="1052112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5927075" y="556351"/>
              <a:ext cx="1206347" cy="501268"/>
            </a:xfrm>
            <a:prstGeom prst="rect">
              <a:avLst/>
            </a:prstGeom>
          </p:spPr>
          <p:txBody>
            <a:bodyPr>
              <a:normAutofit fontScale="62500" lnSpcReduction="20000"/>
            </a:bodyPr>
            <a:lstStyle>
              <a:lvl1pPr marL="228600" indent="-228600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Arial" pitchFamily="34" charset="0"/>
                <a:buChar char="•"/>
                <a:defRPr sz="180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  <a:cs typeface="+mn-cs"/>
                </a:defRPr>
              </a:lvl1pPr>
              <a:lvl2pPr marL="574675" indent="-223838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Museo Sans For Dell" pitchFamily="2" charset="0"/>
                <a:buChar char="–"/>
                <a:defRPr sz="1600" baseline="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</a:defRPr>
              </a:lvl2pPr>
              <a:lvl3pPr marL="909638" indent="-220663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Museo Sans For Dell" pitchFamily="2" charset="0"/>
                <a:buChar char="–"/>
                <a:defRPr sz="1400" baseline="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</a:defRPr>
              </a:lvl3pPr>
              <a:lvl4pPr marL="1200150" indent="-176213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Museo For Dell 300" pitchFamily="50" charset="0"/>
                <a:buChar char="–"/>
                <a:defRPr sz="120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</a:defRPr>
              </a:lvl4pPr>
              <a:lvl5pPr marL="1608138" indent="-236538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bg1"/>
                </a:buClr>
                <a:buFont typeface="Museo For Dell 300" pitchFamily="50" charset="0"/>
                <a:buChar char="–"/>
                <a:defRPr sz="1800">
                  <a:solidFill>
                    <a:schemeClr val="bg2"/>
                  </a:solidFill>
                  <a:latin typeface="Museo Sans For Dell" pitchFamily="2" charset="0"/>
                  <a:ea typeface="Museo Sans For Dell" pitchFamily="2" charset="0"/>
                </a:defRPr>
              </a:lvl5pPr>
              <a:lvl6pPr marL="20653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6pPr>
              <a:lvl7pPr marL="25225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7pPr>
              <a:lvl8pPr marL="29797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8pPr>
              <a:lvl9pPr marL="34369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itchFamily="34" charset="0"/>
                <a:buNone/>
              </a:pPr>
              <a:r>
                <a:rPr lang="en-US" sz="1200" kern="0" dirty="0" smtClean="0"/>
                <a:t>Recommendation Functions</a:t>
              </a:r>
            </a:p>
            <a:p>
              <a:pPr>
                <a:lnSpc>
                  <a:spcPct val="120000"/>
                </a:lnSpc>
                <a:spcBef>
                  <a:spcPts val="0"/>
                </a:spcBef>
              </a:pPr>
              <a:r>
                <a:rPr lang="en-US" sz="1100" kern="0" dirty="0" smtClean="0"/>
                <a:t>Node.js</a:t>
              </a:r>
            </a:p>
            <a:p>
              <a:pPr>
                <a:lnSpc>
                  <a:spcPct val="120000"/>
                </a:lnSpc>
                <a:spcBef>
                  <a:spcPts val="0"/>
                </a:spcBef>
              </a:pPr>
              <a:r>
                <a:rPr lang="en-US" sz="1100" kern="0" dirty="0" err="1" smtClean="0"/>
                <a:t>Redis</a:t>
              </a:r>
              <a:endParaRPr lang="en-US" sz="1100" kern="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365342" y="1971752"/>
            <a:ext cx="2853368" cy="1052112"/>
            <a:chOff x="4903738" y="556351"/>
            <a:chExt cx="2229684" cy="1052112"/>
          </a:xfrm>
        </p:grpSpPr>
        <p:pic>
          <p:nvPicPr>
            <p:cNvPr id="11" name="Picture 10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903738" y="556351"/>
              <a:ext cx="1023337" cy="1052112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5927075" y="556351"/>
              <a:ext cx="1206347" cy="501268"/>
            </a:xfrm>
            <a:prstGeom prst="rect">
              <a:avLst/>
            </a:prstGeom>
          </p:spPr>
          <p:txBody>
            <a:bodyPr>
              <a:normAutofit fontScale="62500" lnSpcReduction="20000"/>
            </a:bodyPr>
            <a:lstStyle>
              <a:lvl1pPr marL="228600" indent="-228600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Arial" pitchFamily="34" charset="0"/>
                <a:buChar char="•"/>
                <a:defRPr sz="180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  <a:cs typeface="+mn-cs"/>
                </a:defRPr>
              </a:lvl1pPr>
              <a:lvl2pPr marL="574675" indent="-223838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Museo Sans For Dell" pitchFamily="2" charset="0"/>
                <a:buChar char="–"/>
                <a:defRPr sz="1600" baseline="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</a:defRPr>
              </a:lvl2pPr>
              <a:lvl3pPr marL="909638" indent="-220663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Museo Sans For Dell" pitchFamily="2" charset="0"/>
                <a:buChar char="–"/>
                <a:defRPr sz="1400" baseline="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</a:defRPr>
              </a:lvl3pPr>
              <a:lvl4pPr marL="1200150" indent="-176213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Museo For Dell 300" pitchFamily="50" charset="0"/>
                <a:buChar char="–"/>
                <a:defRPr sz="120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</a:defRPr>
              </a:lvl4pPr>
              <a:lvl5pPr marL="1608138" indent="-236538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bg1"/>
                </a:buClr>
                <a:buFont typeface="Museo For Dell 300" pitchFamily="50" charset="0"/>
                <a:buChar char="–"/>
                <a:defRPr sz="1800">
                  <a:solidFill>
                    <a:schemeClr val="bg2"/>
                  </a:solidFill>
                  <a:latin typeface="Museo Sans For Dell" pitchFamily="2" charset="0"/>
                  <a:ea typeface="Museo Sans For Dell" pitchFamily="2" charset="0"/>
                </a:defRPr>
              </a:lvl5pPr>
              <a:lvl6pPr marL="20653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6pPr>
              <a:lvl7pPr marL="25225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7pPr>
              <a:lvl8pPr marL="29797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8pPr>
              <a:lvl9pPr marL="34369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itchFamily="34" charset="0"/>
                <a:buNone/>
              </a:pPr>
              <a:r>
                <a:rPr lang="en-US" sz="1200" kern="0" dirty="0" smtClean="0"/>
                <a:t>Catalog Functions</a:t>
              </a:r>
            </a:p>
            <a:p>
              <a:pPr>
                <a:lnSpc>
                  <a:spcPct val="120000"/>
                </a:lnSpc>
                <a:spcBef>
                  <a:spcPts val="0"/>
                </a:spcBef>
              </a:pPr>
              <a:r>
                <a:rPr lang="en-US" sz="1100" kern="0" dirty="0" smtClean="0"/>
                <a:t>PHP</a:t>
              </a:r>
            </a:p>
            <a:p>
              <a:pPr>
                <a:lnSpc>
                  <a:spcPct val="120000"/>
                </a:lnSpc>
                <a:spcBef>
                  <a:spcPts val="0"/>
                </a:spcBef>
              </a:pPr>
              <a:r>
                <a:rPr lang="en-US" sz="1100" kern="0" dirty="0" err="1" smtClean="0"/>
                <a:t>MongoDB</a:t>
              </a:r>
              <a:endParaRPr lang="en-US" sz="1100" kern="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658466" y="2247174"/>
            <a:ext cx="2853368" cy="1052112"/>
            <a:chOff x="4903738" y="556351"/>
            <a:chExt cx="2229684" cy="1052112"/>
          </a:xfrm>
        </p:grpSpPr>
        <p:pic>
          <p:nvPicPr>
            <p:cNvPr id="14" name="Picture 13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903738" y="556351"/>
              <a:ext cx="1023337" cy="1052112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5927075" y="556351"/>
              <a:ext cx="1206347" cy="501268"/>
            </a:xfrm>
            <a:prstGeom prst="rect">
              <a:avLst/>
            </a:prstGeom>
          </p:spPr>
          <p:txBody>
            <a:bodyPr>
              <a:normAutofit fontScale="62500" lnSpcReduction="20000"/>
            </a:bodyPr>
            <a:lstStyle>
              <a:lvl1pPr marL="228600" indent="-228600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Arial" pitchFamily="34" charset="0"/>
                <a:buChar char="•"/>
                <a:defRPr sz="180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  <a:cs typeface="+mn-cs"/>
                </a:defRPr>
              </a:lvl1pPr>
              <a:lvl2pPr marL="574675" indent="-223838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Museo Sans For Dell" pitchFamily="2" charset="0"/>
                <a:buChar char="–"/>
                <a:defRPr sz="1600" baseline="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</a:defRPr>
              </a:lvl2pPr>
              <a:lvl3pPr marL="909638" indent="-220663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Museo Sans For Dell" pitchFamily="2" charset="0"/>
                <a:buChar char="–"/>
                <a:defRPr sz="1400" baseline="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</a:defRPr>
              </a:lvl3pPr>
              <a:lvl4pPr marL="1200150" indent="-176213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Museo For Dell 300" pitchFamily="50" charset="0"/>
                <a:buChar char="–"/>
                <a:defRPr sz="120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</a:defRPr>
              </a:lvl4pPr>
              <a:lvl5pPr marL="1608138" indent="-236538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bg1"/>
                </a:buClr>
                <a:buFont typeface="Museo For Dell 300" pitchFamily="50" charset="0"/>
                <a:buChar char="–"/>
                <a:defRPr sz="1800">
                  <a:solidFill>
                    <a:schemeClr val="bg2"/>
                  </a:solidFill>
                  <a:latin typeface="Museo Sans For Dell" pitchFamily="2" charset="0"/>
                  <a:ea typeface="Museo Sans For Dell" pitchFamily="2" charset="0"/>
                </a:defRPr>
              </a:lvl5pPr>
              <a:lvl6pPr marL="20653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6pPr>
              <a:lvl7pPr marL="25225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7pPr>
              <a:lvl8pPr marL="29797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8pPr>
              <a:lvl9pPr marL="34369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itchFamily="34" charset="0"/>
                <a:buNone/>
              </a:pPr>
              <a:r>
                <a:rPr lang="en-US" sz="1200" kern="0" dirty="0" smtClean="0"/>
                <a:t>XXX </a:t>
              </a:r>
              <a:r>
                <a:rPr lang="en-US" sz="1200" kern="0" dirty="0" err="1" smtClean="0"/>
                <a:t>XXX</a:t>
              </a:r>
              <a:endParaRPr lang="en-US" sz="1200" kern="0" dirty="0" smtClean="0"/>
            </a:p>
            <a:p>
              <a:pPr>
                <a:lnSpc>
                  <a:spcPct val="120000"/>
                </a:lnSpc>
                <a:spcBef>
                  <a:spcPts val="0"/>
                </a:spcBef>
              </a:pPr>
              <a:r>
                <a:rPr lang="en-US" sz="1100" kern="0" dirty="0" smtClean="0"/>
                <a:t>MMM</a:t>
              </a:r>
            </a:p>
            <a:p>
              <a:pPr>
                <a:lnSpc>
                  <a:spcPct val="120000"/>
                </a:lnSpc>
                <a:spcBef>
                  <a:spcPts val="0"/>
                </a:spcBef>
              </a:pPr>
              <a:r>
                <a:rPr lang="en-US" sz="1100" kern="0" dirty="0" smtClean="0"/>
                <a:t>NNN</a:t>
              </a:r>
              <a:endParaRPr lang="en-US" sz="1100" kern="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604519" y="3565523"/>
            <a:ext cx="2853368" cy="1052112"/>
            <a:chOff x="4903738" y="556351"/>
            <a:chExt cx="2229684" cy="1052112"/>
          </a:xfrm>
        </p:grpSpPr>
        <p:pic>
          <p:nvPicPr>
            <p:cNvPr id="17" name="Picture 16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903738" y="556351"/>
              <a:ext cx="1023337" cy="1052112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5927075" y="556351"/>
              <a:ext cx="1206347" cy="501268"/>
            </a:xfrm>
            <a:prstGeom prst="rect">
              <a:avLst/>
            </a:prstGeom>
          </p:spPr>
          <p:txBody>
            <a:bodyPr>
              <a:normAutofit fontScale="62500" lnSpcReduction="20000"/>
            </a:bodyPr>
            <a:lstStyle>
              <a:lvl1pPr marL="228600" indent="-228600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Arial" pitchFamily="34" charset="0"/>
                <a:buChar char="•"/>
                <a:defRPr sz="180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  <a:cs typeface="+mn-cs"/>
                </a:defRPr>
              </a:lvl1pPr>
              <a:lvl2pPr marL="574675" indent="-223838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Museo Sans For Dell" pitchFamily="2" charset="0"/>
                <a:buChar char="–"/>
                <a:defRPr sz="1600" baseline="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</a:defRPr>
              </a:lvl2pPr>
              <a:lvl3pPr marL="909638" indent="-220663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Museo Sans For Dell" pitchFamily="2" charset="0"/>
                <a:buChar char="–"/>
                <a:defRPr sz="1400" baseline="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</a:defRPr>
              </a:lvl3pPr>
              <a:lvl4pPr marL="1200150" indent="-176213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Museo For Dell 300" pitchFamily="50" charset="0"/>
                <a:buChar char="–"/>
                <a:defRPr sz="120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</a:defRPr>
              </a:lvl4pPr>
              <a:lvl5pPr marL="1608138" indent="-236538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bg1"/>
                </a:buClr>
                <a:buFont typeface="Museo For Dell 300" pitchFamily="50" charset="0"/>
                <a:buChar char="–"/>
                <a:defRPr sz="1800">
                  <a:solidFill>
                    <a:schemeClr val="bg2"/>
                  </a:solidFill>
                  <a:latin typeface="Museo Sans For Dell" pitchFamily="2" charset="0"/>
                  <a:ea typeface="Museo Sans For Dell" pitchFamily="2" charset="0"/>
                </a:defRPr>
              </a:lvl5pPr>
              <a:lvl6pPr marL="20653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6pPr>
              <a:lvl7pPr marL="25225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7pPr>
              <a:lvl8pPr marL="29797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8pPr>
              <a:lvl9pPr marL="34369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itchFamily="34" charset="0"/>
                <a:buNone/>
              </a:pPr>
              <a:r>
                <a:rPr lang="en-US" sz="1200" kern="0" dirty="0" smtClean="0"/>
                <a:t>Content Functions</a:t>
              </a:r>
            </a:p>
            <a:p>
              <a:pPr>
                <a:lnSpc>
                  <a:spcPct val="120000"/>
                </a:lnSpc>
                <a:spcBef>
                  <a:spcPts val="0"/>
                </a:spcBef>
              </a:pPr>
              <a:r>
                <a:rPr lang="en-US" sz="1100" kern="0" dirty="0" smtClean="0"/>
                <a:t>Ruby</a:t>
              </a:r>
            </a:p>
            <a:p>
              <a:pPr>
                <a:lnSpc>
                  <a:spcPct val="120000"/>
                </a:lnSpc>
                <a:spcBef>
                  <a:spcPts val="0"/>
                </a:spcBef>
              </a:pPr>
              <a:r>
                <a:rPr lang="en-US" sz="1100" kern="0" dirty="0" smtClean="0"/>
                <a:t>Amazon S3</a:t>
              </a:r>
              <a:endParaRPr lang="en-US" sz="1100" kern="0" dirty="0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3463398" y="1468113"/>
            <a:ext cx="771181" cy="443162"/>
          </a:xfrm>
          <a:prstGeom prst="rightArrow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21" name="Straight Arrow Connector 20"/>
          <p:cNvCxnSpPr>
            <a:endCxn id="11" idx="0"/>
          </p:cNvCxnSpPr>
          <p:nvPr/>
        </p:nvCxnSpPr>
        <p:spPr>
          <a:xfrm>
            <a:off x="4810836" y="1248576"/>
            <a:ext cx="209298" cy="7231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" idx="3"/>
          </p:cNvCxnSpPr>
          <p:nvPr/>
        </p:nvCxnSpPr>
        <p:spPr>
          <a:xfrm>
            <a:off x="5452119" y="722520"/>
            <a:ext cx="744869" cy="3351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3"/>
          </p:cNvCxnSpPr>
          <p:nvPr/>
        </p:nvCxnSpPr>
        <p:spPr>
          <a:xfrm>
            <a:off x="5674925" y="2497808"/>
            <a:ext cx="983541" cy="1566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2"/>
          </p:cNvCxnSpPr>
          <p:nvPr/>
        </p:nvCxnSpPr>
        <p:spPr>
          <a:xfrm>
            <a:off x="5020134" y="3023864"/>
            <a:ext cx="875699" cy="5416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4" idx="2"/>
          </p:cNvCxnSpPr>
          <p:nvPr/>
        </p:nvCxnSpPr>
        <p:spPr>
          <a:xfrm flipH="1">
            <a:off x="6462215" y="3299286"/>
            <a:ext cx="851043" cy="2662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70958" y="3358957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400" dirty="0" smtClean="0">
                <a:latin typeface="+mn-lt"/>
              </a:rPr>
              <a:t>Motivations</a:t>
            </a:r>
          </a:p>
          <a:p>
            <a:pPr marL="742950" lvl="1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400" dirty="0" smtClean="0">
                <a:latin typeface="+mn-lt"/>
              </a:rPr>
              <a:t>Enable best tools, languages, </a:t>
            </a:r>
            <a:r>
              <a:rPr lang="is-IS" sz="1400" dirty="0" smtClean="0">
                <a:latin typeface="+mn-lt"/>
              </a:rPr>
              <a:t>… for function.</a:t>
            </a:r>
          </a:p>
          <a:p>
            <a:pPr marL="742950" lvl="1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is-IS" sz="1400" dirty="0" smtClean="0">
                <a:latin typeface="+mn-lt"/>
              </a:rPr>
              <a:t>Simplifies change management and evolution.</a:t>
            </a:r>
          </a:p>
          <a:p>
            <a:pPr marL="742950" lvl="1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is-IS" sz="1400" dirty="0" smtClean="0">
                <a:latin typeface="+mn-lt"/>
              </a:rPr>
              <a:t>Better alignment of apps with business functions.</a:t>
            </a:r>
          </a:p>
          <a:p>
            <a:pPr marL="742950" lvl="1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is-IS" sz="1400" dirty="0" smtClean="0">
                <a:latin typeface="+mn-lt"/>
              </a:rPr>
              <a:t>Reuse of code and internet services.</a:t>
            </a:r>
            <a:endParaRPr lang="en-US" sz="14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681552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Micro-services 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Componentization via Services</a:t>
            </a:r>
          </a:p>
          <a:p>
            <a:r>
              <a:rPr lang="en-US" dirty="0"/>
              <a:t>Organized around Business Capabilities</a:t>
            </a:r>
          </a:p>
          <a:p>
            <a:r>
              <a:rPr lang="en-US" dirty="0"/>
              <a:t>Products not Projects</a:t>
            </a:r>
          </a:p>
          <a:p>
            <a:r>
              <a:rPr lang="en-US" dirty="0"/>
              <a:t>Smart endpoints and dumb pipes</a:t>
            </a:r>
          </a:p>
          <a:p>
            <a:r>
              <a:rPr lang="en-US" dirty="0"/>
              <a:t>Decentralized Governance</a:t>
            </a:r>
          </a:p>
          <a:p>
            <a:r>
              <a:rPr lang="en-US" dirty="0"/>
              <a:t>Decentralized Data Management</a:t>
            </a:r>
          </a:p>
          <a:p>
            <a:r>
              <a:rPr lang="en-US" dirty="0"/>
              <a:t>Infrastructure Automation</a:t>
            </a:r>
          </a:p>
          <a:p>
            <a:r>
              <a:rPr lang="en-US" dirty="0"/>
              <a:t>Design for failure</a:t>
            </a:r>
          </a:p>
          <a:p>
            <a:r>
              <a:rPr lang="en-US" dirty="0"/>
              <a:t>Evolutionary Design</a:t>
            </a:r>
          </a:p>
        </p:txBody>
      </p:sp>
    </p:spTree>
    <p:extLst>
      <p:ext uri="{BB962C8B-B14F-4D97-AF65-F5344CB8AC3E}">
        <p14:creationId xmlns:p14="http://schemas.microsoft.com/office/powerpoint/2010/main" val="139865431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172"/>
            <a:ext cx="8239126" cy="1163395"/>
          </a:xfrm>
        </p:spPr>
        <p:txBody>
          <a:bodyPr/>
          <a:lstStyle/>
          <a:p>
            <a:r>
              <a:rPr lang="en-US" dirty="0" smtClean="0"/>
              <a:t>SOA</a:t>
            </a:r>
            <a:br>
              <a:rPr lang="en-US" dirty="0" smtClean="0"/>
            </a:br>
            <a:r>
              <a:rPr lang="en-US" dirty="0" smtClean="0"/>
              <a:t>vs</a:t>
            </a:r>
            <a:br>
              <a:rPr lang="en-US" dirty="0" smtClean="0"/>
            </a:br>
            <a:r>
              <a:rPr lang="en-US" dirty="0" smtClean="0"/>
              <a:t>Microservices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486" y="0"/>
            <a:ext cx="5608955" cy="45283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25904" y="4528388"/>
            <a:ext cx="75196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usblogs.pwc.com</a:t>
            </a:r>
            <a:r>
              <a:rPr lang="en-US" sz="1200" dirty="0"/>
              <a:t>/emerging-technology/agile-coding-in-enterprise-it-code-small-and-local/</a:t>
            </a:r>
          </a:p>
        </p:txBody>
      </p:sp>
    </p:spTree>
    <p:extLst>
      <p:ext uri="{BB962C8B-B14F-4D97-AF65-F5344CB8AC3E}">
        <p14:creationId xmlns:p14="http://schemas.microsoft.com/office/powerpoint/2010/main" val="195290701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161" y="150124"/>
            <a:ext cx="6889296" cy="443292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968991" y="1699146"/>
            <a:ext cx="2442949" cy="586854"/>
          </a:xfrm>
          <a:prstGeom prst="rect">
            <a:avLst/>
          </a:prstGeom>
          <a:solidFill>
            <a:schemeClr val="tx2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3692769" y="1321358"/>
            <a:ext cx="1986224" cy="2542233"/>
            <a:chOff x="3692769" y="1321358"/>
            <a:chExt cx="1986224" cy="2542233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3692769" y="1326382"/>
              <a:ext cx="0" cy="422031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5673969" y="1326382"/>
              <a:ext cx="0" cy="2537209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692769" y="1321358"/>
              <a:ext cx="1984550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692769" y="1748413"/>
              <a:ext cx="1175658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873451" y="1748413"/>
              <a:ext cx="0" cy="1652954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694443" y="3863591"/>
              <a:ext cx="1984550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694443" y="3401367"/>
              <a:ext cx="0" cy="462224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694443" y="3401367"/>
              <a:ext cx="1179008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>
          <a:xfrm>
            <a:off x="3602334" y="1266092"/>
            <a:ext cx="2155371" cy="2682910"/>
          </a:xfrm>
          <a:prstGeom prst="rect">
            <a:avLst/>
          </a:prstGeom>
          <a:noFill/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682721" y="1783582"/>
            <a:ext cx="1175658" cy="1572567"/>
          </a:xfrm>
          <a:prstGeom prst="rect">
            <a:avLst/>
          </a:prstGeom>
          <a:noFill/>
          <a:ln w="38100">
            <a:solidFill>
              <a:srgbClr val="00B0F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02323" y="1828800"/>
            <a:ext cx="204484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 smtClean="0">
                <a:solidFill>
                  <a:srgbClr val="00B0F0"/>
                </a:solidFill>
                <a:latin typeface="+mn-lt"/>
              </a:rPr>
              <a:t>Inject application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 smtClean="0">
                <a:solidFill>
                  <a:srgbClr val="00B0F0"/>
                </a:solidFill>
                <a:latin typeface="+mn-lt"/>
              </a:rPr>
              <a:t>implementation into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>
                <a:solidFill>
                  <a:srgbClr val="00B0F0"/>
                </a:solidFill>
                <a:latin typeface="+mn-lt"/>
              </a:rPr>
              <a:t>r</a:t>
            </a:r>
            <a:r>
              <a:rPr lang="en-US" sz="1600" dirty="0" smtClean="0">
                <a:solidFill>
                  <a:srgbClr val="00B0F0"/>
                </a:solidFill>
                <a:latin typeface="+mn-lt"/>
              </a:rPr>
              <a:t>eusable SW containers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1600" dirty="0" err="1" smtClean="0">
              <a:solidFill>
                <a:srgbClr val="00B0F0"/>
              </a:solidFill>
              <a:latin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01689" y="1137339"/>
            <a:ext cx="204484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 smtClean="0">
                <a:solidFill>
                  <a:schemeClr val="bg2"/>
                </a:solidFill>
                <a:latin typeface="+mn-lt"/>
              </a:rPr>
              <a:t>Reusable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>
                <a:solidFill>
                  <a:schemeClr val="bg2"/>
                </a:solidFill>
                <a:latin typeface="+mn-lt"/>
              </a:rPr>
              <a:t>i</a:t>
            </a:r>
            <a:r>
              <a:rPr lang="en-US" sz="1600" dirty="0" smtClean="0">
                <a:solidFill>
                  <a:schemeClr val="bg2"/>
                </a:solidFill>
                <a:latin typeface="+mn-lt"/>
              </a:rPr>
              <a:t>nfrastructure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 smtClean="0">
                <a:solidFill>
                  <a:schemeClr val="bg2"/>
                </a:solidFill>
                <a:latin typeface="+mn-lt"/>
              </a:rPr>
              <a:t>containers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1600" dirty="0" err="1" smtClean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14508" y="3034602"/>
            <a:ext cx="204484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 smtClean="0">
                <a:solidFill>
                  <a:srgbClr val="7030A0"/>
                </a:solidFill>
                <a:latin typeface="+mn-lt"/>
              </a:rPr>
              <a:t>Reusable SW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b="1" u="sng" dirty="0" smtClean="0">
                <a:solidFill>
                  <a:srgbClr val="7030A0"/>
                </a:solidFill>
                <a:latin typeface="+mn-lt"/>
              </a:rPr>
              <a:t>containers</a:t>
            </a:r>
            <a:r>
              <a:rPr lang="en-US" sz="1600" dirty="0" smtClean="0">
                <a:solidFill>
                  <a:srgbClr val="7030A0"/>
                </a:solidFill>
                <a:latin typeface="+mn-lt"/>
              </a:rPr>
              <a:t> but with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>
                <a:solidFill>
                  <a:srgbClr val="7030A0"/>
                </a:solidFill>
                <a:latin typeface="+mn-lt"/>
              </a:rPr>
              <a:t>c</a:t>
            </a:r>
            <a:r>
              <a:rPr lang="en-US" sz="1600" dirty="0" smtClean="0">
                <a:solidFill>
                  <a:srgbClr val="7030A0"/>
                </a:solidFill>
                <a:latin typeface="+mn-lt"/>
              </a:rPr>
              <a:t>ore technology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>
                <a:solidFill>
                  <a:srgbClr val="7030A0"/>
                </a:solidFill>
                <a:latin typeface="+mn-lt"/>
              </a:rPr>
              <a:t>a</a:t>
            </a:r>
            <a:r>
              <a:rPr lang="en-US" sz="1600" dirty="0" smtClean="0">
                <a:solidFill>
                  <a:srgbClr val="7030A0"/>
                </a:solidFill>
                <a:latin typeface="+mn-lt"/>
              </a:rPr>
              <a:t>nd frameworks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1600" dirty="0" err="1" smtClean="0">
              <a:solidFill>
                <a:srgbClr val="7030A0"/>
              </a:solidFill>
              <a:latin typeface="+mn-lt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2969288" y="2100105"/>
            <a:ext cx="713433" cy="552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717703" y="3178292"/>
            <a:ext cx="971804" cy="29391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5757705" y="1351754"/>
            <a:ext cx="507442" cy="140426"/>
          </a:xfrm>
          <a:prstGeom prst="straightConnector1">
            <a:avLst/>
          </a:prstGeom>
          <a:ln w="28575">
            <a:solidFill>
              <a:srgbClr val="4444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00491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155" y="88710"/>
            <a:ext cx="6848484" cy="441999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5513695" y="1767384"/>
            <a:ext cx="2258705" cy="1003111"/>
          </a:xfrm>
          <a:prstGeom prst="rect">
            <a:avLst/>
          </a:prstGeom>
          <a:solidFill>
            <a:schemeClr val="tx2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744302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14999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249" y="196172"/>
            <a:ext cx="8523781" cy="387798"/>
          </a:xfrm>
        </p:spPr>
        <p:txBody>
          <a:bodyPr/>
          <a:lstStyle/>
          <a:p>
            <a:r>
              <a:rPr lang="en-US" dirty="0" smtClean="0"/>
              <a:t>Patterns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996" y="121090"/>
            <a:ext cx="6705845" cy="456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69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249" y="196172"/>
            <a:ext cx="8523781" cy="387798"/>
          </a:xfrm>
        </p:spPr>
        <p:txBody>
          <a:bodyPr/>
          <a:lstStyle/>
          <a:p>
            <a:r>
              <a:rPr lang="en-US" dirty="0" smtClean="0"/>
              <a:t>Patterns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996" y="121090"/>
            <a:ext cx="6705845" cy="4569856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661639" y="899532"/>
            <a:ext cx="7047571" cy="3196683"/>
          </a:xfrm>
          <a:prstGeom prst="round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800" dirty="0" smtClean="0">
                <a:solidFill>
                  <a:schemeClr val="tx2"/>
                </a:solidFill>
                <a:latin typeface="+mn-lt"/>
              </a:rPr>
              <a:t>Patterns and practices are </a:t>
            </a:r>
            <a:r>
              <a:rPr lang="en-US" sz="2800" u="sng" dirty="0" smtClean="0">
                <a:solidFill>
                  <a:schemeClr val="tx2"/>
                </a:solidFill>
                <a:latin typeface="+mn-lt"/>
              </a:rPr>
              <a:t>essential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PaaS and advanced infrastructure eliminate the need to worry about a lot of things, but </a:t>
            </a:r>
            <a:r>
              <a:rPr lang="mr-IN" sz="2000" dirty="0" smtClean="0">
                <a:solidFill>
                  <a:schemeClr val="tx2"/>
                </a:solidFill>
                <a:latin typeface="+mn-lt"/>
              </a:rPr>
              <a:t>…</a:t>
            </a:r>
            <a:endParaRPr lang="en-US" sz="2000" dirty="0" smtClean="0">
              <a:solidFill>
                <a:schemeClr val="tx2"/>
              </a:solidFill>
              <a:latin typeface="+mn-lt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No infrastructure is smart enough to make a poorly designed application flexible, scalable, available, </a:t>
            </a:r>
            <a:r>
              <a:rPr lang="mr-IN" sz="2000" dirty="0" smtClean="0">
                <a:solidFill>
                  <a:schemeClr val="tx2"/>
                </a:solidFill>
                <a:latin typeface="+mn-lt"/>
              </a:rPr>
              <a:t>…</a:t>
            </a: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8865866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Weinberg’s Second Law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7316" y="1602254"/>
            <a:ext cx="82197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solidFill>
                  <a:srgbClr val="222222"/>
                </a:solidFill>
              </a:rPr>
              <a:t>“If </a:t>
            </a:r>
            <a:r>
              <a:rPr lang="en-US">
                <a:solidFill>
                  <a:srgbClr val="222222"/>
                </a:solidFill>
              </a:rPr>
              <a:t>builders built buildings the way programmers wrote programs, then the first woodpecker that came along would destroy civilization</a:t>
            </a:r>
            <a:r>
              <a:rPr lang="en-US" smtClean="0">
                <a:solidFill>
                  <a:srgbClr val="222222"/>
                </a:solidFill>
              </a:rPr>
              <a:t>.”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4528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</a:t>
            </a:r>
            <a:br>
              <a:rPr lang="en-US" dirty="0" smtClean="0"/>
            </a:br>
            <a:r>
              <a:rPr lang="en-US" dirty="0" smtClean="0"/>
              <a:t>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0049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Seeka</a:t>
            </a:r>
            <a:r>
              <a:rPr lang="en-US" dirty="0" smtClean="0"/>
              <a:t>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18198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(Some) Elements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871" y="684078"/>
            <a:ext cx="680847" cy="2344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462" y="88157"/>
            <a:ext cx="529833" cy="43075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552398" y="2388398"/>
            <a:ext cx="918477" cy="252531"/>
          </a:xfrm>
          <a:prstGeom prst="round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700" dirty="0" smtClean="0">
                <a:solidFill>
                  <a:schemeClr val="tx2"/>
                </a:solidFill>
                <a:latin typeface="+mn-lt"/>
              </a:rPr>
              <a:t>Content Catalog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552397" y="2753769"/>
            <a:ext cx="918477" cy="252531"/>
          </a:xfrm>
          <a:prstGeom prst="round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700" dirty="0" smtClean="0">
                <a:solidFill>
                  <a:schemeClr val="tx2"/>
                </a:solidFill>
                <a:latin typeface="+mn-lt"/>
              </a:rPr>
              <a:t>Cache Service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552397" y="3119139"/>
            <a:ext cx="918477" cy="252531"/>
          </a:xfrm>
          <a:prstGeom prst="round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700" dirty="0" smtClean="0">
                <a:solidFill>
                  <a:schemeClr val="tx2"/>
                </a:solidFill>
                <a:latin typeface="+mn-lt"/>
              </a:rPr>
              <a:t>Watch Party Service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552398" y="2023027"/>
            <a:ext cx="918477" cy="252531"/>
          </a:xfrm>
          <a:prstGeom prst="round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700" dirty="0" smtClean="0">
                <a:solidFill>
                  <a:schemeClr val="tx2"/>
                </a:solidFill>
                <a:latin typeface="+mn-lt"/>
              </a:rPr>
              <a:t>Search Service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552403" y="561543"/>
            <a:ext cx="918477" cy="252531"/>
          </a:xfrm>
          <a:prstGeom prst="round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700" dirty="0" smtClean="0">
                <a:solidFill>
                  <a:schemeClr val="tx2"/>
                </a:solidFill>
                <a:latin typeface="+mn-lt"/>
              </a:rPr>
              <a:t>Profile Service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275" y="1037013"/>
            <a:ext cx="548019" cy="5480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2462" y="1668225"/>
            <a:ext cx="831500" cy="415750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3552398" y="1657656"/>
            <a:ext cx="918477" cy="252531"/>
          </a:xfrm>
          <a:prstGeom prst="round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700" dirty="0" smtClean="0">
                <a:solidFill>
                  <a:schemeClr val="tx2"/>
                </a:solidFill>
                <a:latin typeface="+mn-lt"/>
              </a:rPr>
              <a:t>Reporting Service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71" y="3984277"/>
            <a:ext cx="1521891" cy="760946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3552399" y="1292285"/>
            <a:ext cx="918477" cy="252531"/>
          </a:xfrm>
          <a:prstGeom prst="round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700" dirty="0" smtClean="0">
                <a:solidFill>
                  <a:schemeClr val="tx2"/>
                </a:solidFill>
                <a:latin typeface="+mn-lt"/>
              </a:rPr>
              <a:t>Payment Service</a:t>
            </a:r>
          </a:p>
        </p:txBody>
      </p:sp>
      <p:cxnSp>
        <p:nvCxnSpPr>
          <p:cNvPr id="20" name="Straight Arrow Connector 19"/>
          <p:cNvCxnSpPr>
            <a:stCxn id="49" idx="3"/>
          </p:cNvCxnSpPr>
          <p:nvPr/>
        </p:nvCxnSpPr>
        <p:spPr>
          <a:xfrm flipV="1">
            <a:off x="7039368" y="820797"/>
            <a:ext cx="683871" cy="1059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9" idx="0"/>
            <a:endCxn id="4" idx="1"/>
          </p:cNvCxnSpPr>
          <p:nvPr/>
        </p:nvCxnSpPr>
        <p:spPr>
          <a:xfrm flipV="1">
            <a:off x="6580130" y="303536"/>
            <a:ext cx="752332" cy="4969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3552399" y="926914"/>
            <a:ext cx="918477" cy="252531"/>
          </a:xfrm>
          <a:prstGeom prst="round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700" dirty="0" smtClean="0">
                <a:solidFill>
                  <a:schemeClr val="tx2"/>
                </a:solidFill>
                <a:latin typeface="+mn-lt"/>
              </a:rPr>
              <a:t>Commenting Service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432" y="837139"/>
            <a:ext cx="947468" cy="278403"/>
          </a:xfrm>
          <a:prstGeom prst="rect">
            <a:avLst/>
          </a:prstGeom>
        </p:spPr>
      </p:pic>
      <p:sp>
        <p:nvSpPr>
          <p:cNvPr id="41" name="Rounded Rectangle 40"/>
          <p:cNvSpPr/>
          <p:nvPr/>
        </p:nvSpPr>
        <p:spPr>
          <a:xfrm>
            <a:off x="3552403" y="196172"/>
            <a:ext cx="918477" cy="252531"/>
          </a:xfrm>
          <a:prstGeom prst="round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700" dirty="0" smtClean="0">
                <a:solidFill>
                  <a:schemeClr val="tx2"/>
                </a:solidFill>
                <a:latin typeface="+mn-lt"/>
              </a:rPr>
              <a:t>User Service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6120891" y="800509"/>
            <a:ext cx="918477" cy="252531"/>
          </a:xfrm>
          <a:prstGeom prst="round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700" dirty="0" smtClean="0">
                <a:solidFill>
                  <a:schemeClr val="tx2"/>
                </a:solidFill>
                <a:latin typeface="+mn-lt"/>
              </a:rPr>
              <a:t>Social Media Connector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2122883" y="906311"/>
            <a:ext cx="1157689" cy="1449587"/>
            <a:chOff x="1831569" y="971477"/>
            <a:chExt cx="1157689" cy="1449587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50179" y="1226646"/>
              <a:ext cx="920469" cy="1194418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1831569" y="971477"/>
              <a:ext cx="1157689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-US" sz="1400" smtClean="0">
                  <a:latin typeface="+mn-lt"/>
                </a:rPr>
                <a:t>API Gateway</a:t>
              </a:r>
              <a:endParaRPr lang="en-US" sz="1400" dirty="0" smtClean="0">
                <a:latin typeface="+mn-lt"/>
              </a:endParaRPr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3786" y="3254739"/>
            <a:ext cx="1139459" cy="7422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51" name="Group 50"/>
          <p:cNvGrpSpPr/>
          <p:nvPr/>
        </p:nvGrpSpPr>
        <p:grpSpPr>
          <a:xfrm>
            <a:off x="6120891" y="3119139"/>
            <a:ext cx="988127" cy="702820"/>
            <a:chOff x="5291034" y="3119139"/>
            <a:chExt cx="988127" cy="702820"/>
          </a:xfrm>
        </p:grpSpPr>
        <p:sp>
          <p:nvSpPr>
            <p:cNvPr id="50" name="Rounded Rectangle 49"/>
            <p:cNvSpPr/>
            <p:nvPr/>
          </p:nvSpPr>
          <p:spPr>
            <a:xfrm>
              <a:off x="5325859" y="3119139"/>
              <a:ext cx="918477" cy="252531"/>
            </a:xfrm>
            <a:prstGeom prst="roundRect">
              <a:avLst/>
            </a:prstGeom>
            <a:solidFill>
              <a:schemeClr val="accent1"/>
            </a:solidFill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700" dirty="0" smtClean="0">
                  <a:solidFill>
                    <a:schemeClr val="tx2"/>
                  </a:solidFill>
                  <a:latin typeface="+mn-lt"/>
                </a:rPr>
                <a:t>XMPP</a:t>
              </a: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291034" y="3429796"/>
              <a:ext cx="988127" cy="39216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pic>
        <p:nvPicPr>
          <p:cNvPr id="52" name="Picture 5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16425" y="2126998"/>
            <a:ext cx="794689" cy="7563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4865" y="4058091"/>
            <a:ext cx="773461" cy="641686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58790" y="4286179"/>
            <a:ext cx="2060378" cy="4959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8" name="Rectangle 57"/>
          <p:cNvSpPr/>
          <p:nvPr/>
        </p:nvSpPr>
        <p:spPr>
          <a:xfrm>
            <a:off x="3358195" y="111195"/>
            <a:ext cx="1286633" cy="3437108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13033" y="111195"/>
            <a:ext cx="456779" cy="471247"/>
          </a:xfrm>
          <a:prstGeom prst="rect">
            <a:avLst/>
          </a:prstGeom>
        </p:spPr>
      </p:pic>
      <p:cxnSp>
        <p:nvCxnSpPr>
          <p:cNvPr id="63" name="Straight Arrow Connector 62"/>
          <p:cNvCxnSpPr>
            <a:stCxn id="17" idx="0"/>
          </p:cNvCxnSpPr>
          <p:nvPr/>
        </p:nvCxnSpPr>
        <p:spPr>
          <a:xfrm flipH="1" flipV="1">
            <a:off x="388061" y="1115543"/>
            <a:ext cx="427356" cy="28687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17" idx="0"/>
            <a:endCxn id="43" idx="1"/>
          </p:cNvCxnSpPr>
          <p:nvPr/>
        </p:nvCxnSpPr>
        <p:spPr>
          <a:xfrm flipV="1">
            <a:off x="815417" y="3625877"/>
            <a:ext cx="778369" cy="3584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3" idx="0"/>
            <a:endCxn id="39" idx="1"/>
          </p:cNvCxnSpPr>
          <p:nvPr/>
        </p:nvCxnSpPr>
        <p:spPr>
          <a:xfrm flipV="1">
            <a:off x="2163516" y="1758689"/>
            <a:ext cx="77977" cy="14960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3" idx="3"/>
            <a:endCxn id="44" idx="1"/>
          </p:cNvCxnSpPr>
          <p:nvPr/>
        </p:nvCxnSpPr>
        <p:spPr>
          <a:xfrm>
            <a:off x="2733245" y="3625877"/>
            <a:ext cx="3387646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43" idx="3"/>
          </p:cNvCxnSpPr>
          <p:nvPr/>
        </p:nvCxnSpPr>
        <p:spPr>
          <a:xfrm>
            <a:off x="2733245" y="3625877"/>
            <a:ext cx="3481620" cy="6250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58" idx="3"/>
            <a:endCxn id="52" idx="1"/>
          </p:cNvCxnSpPr>
          <p:nvPr/>
        </p:nvCxnSpPr>
        <p:spPr>
          <a:xfrm>
            <a:off x="4644828" y="1829749"/>
            <a:ext cx="3571597" cy="6754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58" idx="3"/>
            <a:endCxn id="49" idx="1"/>
          </p:cNvCxnSpPr>
          <p:nvPr/>
        </p:nvCxnSpPr>
        <p:spPr>
          <a:xfrm flipV="1">
            <a:off x="4644828" y="926775"/>
            <a:ext cx="1476063" cy="9029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58" idx="3"/>
            <a:endCxn id="12" idx="1"/>
          </p:cNvCxnSpPr>
          <p:nvPr/>
        </p:nvCxnSpPr>
        <p:spPr>
          <a:xfrm flipV="1">
            <a:off x="4644828" y="1311023"/>
            <a:ext cx="2669447" cy="51872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8" idx="3"/>
            <a:endCxn id="13" idx="1"/>
          </p:cNvCxnSpPr>
          <p:nvPr/>
        </p:nvCxnSpPr>
        <p:spPr>
          <a:xfrm>
            <a:off x="4644828" y="1829749"/>
            <a:ext cx="2687634" cy="463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8" idx="3"/>
          </p:cNvCxnSpPr>
          <p:nvPr/>
        </p:nvCxnSpPr>
        <p:spPr>
          <a:xfrm>
            <a:off x="4470874" y="2880035"/>
            <a:ext cx="1781342" cy="12553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endCxn id="57" idx="1"/>
          </p:cNvCxnSpPr>
          <p:nvPr/>
        </p:nvCxnSpPr>
        <p:spPr>
          <a:xfrm>
            <a:off x="1409700" y="4534145"/>
            <a:ext cx="1649090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Elbow Connector 101"/>
          <p:cNvCxnSpPr>
            <a:stCxn id="6" idx="3"/>
          </p:cNvCxnSpPr>
          <p:nvPr/>
        </p:nvCxnSpPr>
        <p:spPr>
          <a:xfrm>
            <a:off x="4470875" y="2514664"/>
            <a:ext cx="470547" cy="175390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10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66510" y="3254739"/>
            <a:ext cx="1499830" cy="11749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69741" y="2161995"/>
            <a:ext cx="1020285" cy="102028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55171" y="2938047"/>
            <a:ext cx="592411" cy="33246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smtClean="0">
                <a:latin typeface="+mn-lt"/>
              </a:rPr>
              <a:t>SNS</a:t>
            </a:r>
            <a:endParaRPr lang="en-US" sz="2000" dirty="0" err="1" smtClean="0">
              <a:latin typeface="+mn-lt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71748" y="65659"/>
            <a:ext cx="778549" cy="913603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 flipV="1">
            <a:off x="4634837" y="582442"/>
            <a:ext cx="777420" cy="5760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649890" y="2283032"/>
            <a:ext cx="619888" cy="2140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65965" y="2514663"/>
            <a:ext cx="1054336" cy="549761"/>
          </a:xfrm>
          <a:prstGeom prst="rect">
            <a:avLst/>
          </a:prstGeom>
        </p:spPr>
      </p:pic>
      <p:cxnSp>
        <p:nvCxnSpPr>
          <p:cNvPr id="65" name="Straight Arrow Connector 64"/>
          <p:cNvCxnSpPr/>
          <p:nvPr/>
        </p:nvCxnSpPr>
        <p:spPr>
          <a:xfrm>
            <a:off x="4625927" y="2051923"/>
            <a:ext cx="2060223" cy="5227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91618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0</a:t>
            </a:r>
            <a:r>
              <a:rPr lang="en-US" baseline="30000" dirty="0" smtClean="0"/>
              <a:t>th</a:t>
            </a:r>
            <a:r>
              <a:rPr lang="en-US" dirty="0" smtClean="0"/>
              <a:t>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8334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</a:t>
            </a:r>
            <a:r>
              <a:rPr lang="en-US" baseline="30000" dirty="0" smtClean="0"/>
              <a:t>th</a:t>
            </a:r>
            <a:r>
              <a:rPr lang="en-US" dirty="0" smtClean="0"/>
              <a:t>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Teams</a:t>
            </a:r>
          </a:p>
          <a:p>
            <a:pPr lvl="1"/>
            <a:r>
              <a:rPr lang="en-US" dirty="0" smtClean="0"/>
              <a:t>Form your teams (approx. 5 people)</a:t>
            </a:r>
          </a:p>
          <a:p>
            <a:pPr lvl="1"/>
            <a:r>
              <a:rPr lang="en-US" dirty="0" smtClean="0"/>
              <a:t>Identify contact focal point.</a:t>
            </a:r>
          </a:p>
          <a:p>
            <a:pPr lvl="1"/>
            <a:r>
              <a:rPr lang="en-US" dirty="0" smtClean="0"/>
              <a:t>Give your team a “cool” name.</a:t>
            </a:r>
          </a:p>
          <a:p>
            <a:r>
              <a:rPr lang="en-US" dirty="0" smtClean="0"/>
              <a:t>Signup (reuse) and Amazon Web Service Account</a:t>
            </a:r>
          </a:p>
          <a:p>
            <a:pPr lvl="1"/>
            <a:r>
              <a:rPr lang="en-US" dirty="0" smtClean="0"/>
              <a:t>Free Tier should be fine.</a:t>
            </a:r>
          </a:p>
          <a:p>
            <a:pPr lvl="1"/>
            <a:r>
              <a:rPr lang="en-US" dirty="0" smtClean="0"/>
              <a:t>Provide access to team members.</a:t>
            </a:r>
          </a:p>
          <a:p>
            <a:r>
              <a:rPr lang="en-US" dirty="0" smtClean="0"/>
              <a:t>Create an Elastic Beanstalk instance/application.</a:t>
            </a:r>
          </a:p>
          <a:p>
            <a:pPr lvl="1"/>
            <a:r>
              <a:rPr lang="en-US" dirty="0" smtClean="0"/>
              <a:t>Use one of the sample application.</a:t>
            </a:r>
          </a:p>
          <a:p>
            <a:pPr lvl="1"/>
            <a:r>
              <a:rPr lang="en-US" dirty="0" smtClean="0"/>
              <a:t>Will have to make more sophisticated starting next week;</a:t>
            </a:r>
            <a:br>
              <a:rPr lang="en-US" dirty="0" smtClean="0"/>
            </a:br>
            <a:r>
              <a:rPr lang="en-US" dirty="0" smtClean="0"/>
              <a:t>I will use Node JS with Express for Elastic Beanstalk examples.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86329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Your</a:t>
            </a:r>
            <a:br>
              <a:rPr lang="en-US" dirty="0" smtClean="0"/>
            </a:br>
            <a:r>
              <a:rPr lang="en-US" dirty="0" smtClean="0"/>
              <a:t>Instructor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06492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Little 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95528"/>
            <a:ext cx="8523250" cy="3785616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dirty="0" smtClean="0"/>
              <a:t>Columbia through and through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BA (Columbia College) ‘82, M.S. </a:t>
            </a:r>
            <a:r>
              <a:rPr lang="mr-IN" dirty="0" smtClean="0"/>
              <a:t>’</a:t>
            </a:r>
            <a:r>
              <a:rPr lang="en-US" dirty="0" smtClean="0"/>
              <a:t>84 (Engineering), M.Phil. ‘84 (GSAS).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Ph.D. ‘87 (GSAS) </a:t>
            </a:r>
            <a:r>
              <a:rPr lang="mr-IN" dirty="0" smtClean="0"/>
              <a:t>–</a:t>
            </a:r>
            <a:r>
              <a:rPr lang="en-US" dirty="0" smtClean="0"/>
              <a:t> Thesis: “</a:t>
            </a:r>
            <a:r>
              <a:rPr lang="en-US" dirty="0"/>
              <a:t>The Application of Microeconomics to the Design of Resource Allocation and Control </a:t>
            </a:r>
            <a:r>
              <a:rPr lang="en-US" dirty="0" smtClean="0"/>
              <a:t>Algorithms.”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Adjunct Professor at Columbia </a:t>
            </a:r>
            <a:r>
              <a:rPr lang="en-US" dirty="0" err="1" smtClean="0"/>
              <a:t>Univ</a:t>
            </a:r>
            <a:r>
              <a:rPr lang="en-US" dirty="0" smtClean="0"/>
              <a:t>: 2006, 2009, 2014-2017. 7 “Topics in CS” courses.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dirty="0" smtClean="0"/>
              <a:t>32 years of technology contribution and leadership.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VP, IBM Fellow: IBM Research, IBM Software Group.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Microsoft Technical Fellow.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Distinguished Engineer, CTO, Executive VP, CA technologies.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VP, Sr. Fellow, CTO, Dell Software Group.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Co-Founder, CTO </a:t>
            </a:r>
            <a:r>
              <a:rPr lang="en-US" dirty="0" err="1" smtClean="0"/>
              <a:t>Seeka</a:t>
            </a:r>
            <a:r>
              <a:rPr lang="en-US" dirty="0" smtClean="0"/>
              <a:t> TV (</a:t>
            </a:r>
            <a:r>
              <a:rPr lang="en-US" dirty="0" err="1" smtClean="0"/>
              <a:t>www.seeka.tv</a:t>
            </a:r>
            <a:r>
              <a:rPr lang="en-US" dirty="0" smtClean="0"/>
              <a:t>).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dirty="0" smtClean="0"/>
              <a:t>Personal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Two fantastic daughters; high school and one is a senior at Barnard.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Black belt in Kenpo </a:t>
            </a:r>
            <a:r>
              <a:rPr lang="en-US" dirty="0"/>
              <a:t>Karate (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www.tracyskarateworldwide.com/about.html</a:t>
            </a:r>
            <a:r>
              <a:rPr lang="en-US" dirty="0" smtClean="0"/>
              <a:t>, </a:t>
            </a:r>
            <a:r>
              <a:rPr lang="en-US" dirty="0" smtClean="0">
                <a:hlinkClick r:id="rId3"/>
              </a:rPr>
              <a:t>www.elitedefensivetactics.com</a:t>
            </a:r>
            <a:r>
              <a:rPr lang="en-US" dirty="0" smtClean="0"/>
              <a:t> )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2LT in New </a:t>
            </a:r>
            <a:r>
              <a:rPr lang="en-US" dirty="0"/>
              <a:t>York Guard (</a:t>
            </a:r>
            <a:r>
              <a:rPr lang="en-US" dirty="0">
                <a:hlinkClick r:id="rId4"/>
              </a:rPr>
              <a:t>http://dmna.ny.gov/nyg</a:t>
            </a:r>
            <a:r>
              <a:rPr lang="en-US" dirty="0" smtClean="0">
                <a:hlinkClick r:id="rId4"/>
              </a:rPr>
              <a:t>/)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 smtClean="0"/>
              <a:t>Conversational Spanish, learning Arabic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Hobbies: Bicycling, Astronomy</a:t>
            </a:r>
          </a:p>
          <a:p>
            <a:pPr lvl="1"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45078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Little 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95528"/>
            <a:ext cx="8267140" cy="3785616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dirty="0" smtClean="0"/>
              <a:t>Columbia through and through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BA (Columbia College) ‘82, M.S. </a:t>
            </a:r>
            <a:r>
              <a:rPr lang="mr-IN" dirty="0" smtClean="0"/>
              <a:t>’</a:t>
            </a:r>
            <a:r>
              <a:rPr lang="en-US" dirty="0" smtClean="0"/>
              <a:t>84 (Engineering), M.Phil. ‘84 (GSAS).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Ph.D. ‘87 (GSAS) </a:t>
            </a:r>
            <a:r>
              <a:rPr lang="mr-IN" dirty="0" smtClean="0"/>
              <a:t>–</a:t>
            </a:r>
            <a:r>
              <a:rPr lang="en-US" dirty="0" smtClean="0"/>
              <a:t> Thesis: “</a:t>
            </a:r>
            <a:r>
              <a:rPr lang="en-US" dirty="0"/>
              <a:t>The Application of Microeconomics to the Design of Resource Allocation and Control </a:t>
            </a:r>
            <a:r>
              <a:rPr lang="en-US" dirty="0" smtClean="0"/>
              <a:t>Algorithms.”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dirty="0" smtClean="0"/>
              <a:t>32 years of technology contribution and leadership.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IBM Fellow: IBM Research, IBM Software Group.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Microsoft Technical Fellow.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Distinguished Engineer, CTO, Executive VP, CA technologies.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Sr. Fellow, CTO, Dell Software Group.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Co-Found, CTO </a:t>
            </a:r>
            <a:r>
              <a:rPr lang="en-US" dirty="0" err="1" smtClean="0"/>
              <a:t>Seeka</a:t>
            </a:r>
            <a:r>
              <a:rPr lang="en-US" dirty="0" smtClean="0"/>
              <a:t> TV.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dirty="0" smtClean="0"/>
              <a:t>Personal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Two daughters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Black belt in Kenpo Karate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2LT in New </a:t>
            </a:r>
            <a:r>
              <a:rPr lang="en-US" dirty="0"/>
              <a:t>York Guard (</a:t>
            </a:r>
            <a:r>
              <a:rPr lang="en-US" dirty="0">
                <a:hlinkClick r:id="rId2"/>
              </a:rPr>
              <a:t>http://dmna.ny.gov/nyg</a:t>
            </a:r>
            <a:r>
              <a:rPr lang="en-US" dirty="0" smtClean="0">
                <a:hlinkClick r:id="rId2"/>
              </a:rPr>
              <a:t>/)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 smtClean="0"/>
              <a:t>Conversation Spanish, learning Arabic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Hobbies: Bicycling, Astronomy</a:t>
            </a:r>
          </a:p>
          <a:p>
            <a:pPr lvl="1"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25" y="128016"/>
            <a:ext cx="4191459" cy="27752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956" y="1322451"/>
            <a:ext cx="4215384" cy="316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37373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Lot of Experience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72" y="648142"/>
            <a:ext cx="5926957" cy="408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42551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Lot of Experience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304" y="583970"/>
            <a:ext cx="6027388" cy="423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3234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ll_16x9_Template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8575">
          <a:solidFill>
            <a:schemeClr val="bg2"/>
          </a:solidFill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ll_16x9_Template_5.10.11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Dell Template 4x3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5F92924C88E046AB95A79D8E2F2E86" ma:contentTypeVersion="0" ma:contentTypeDescription="Create a new document." ma:contentTypeScope="" ma:versionID="e185d5377ed30089129ee02e45c99cd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B4DE5F6-73C3-4001-9CFC-3C0C9B29D778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5EC61F6-286A-4E34-A88C-05A55AA671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591F0EB-E811-4D11-8FFB-E2FF892CF81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Dell_16x9_Template</Template>
  <TotalTime>116792</TotalTime>
  <Words>1310</Words>
  <Application>Microsoft Macintosh PowerPoint</Application>
  <PresentationFormat>On-screen Show (16:9)</PresentationFormat>
  <Paragraphs>269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47</vt:i4>
      </vt:variant>
    </vt:vector>
  </HeadingPairs>
  <TitlesOfParts>
    <vt:vector size="59" baseType="lpstr">
      <vt:lpstr>Arial</vt:lpstr>
      <vt:lpstr>Arial Black</vt:lpstr>
      <vt:lpstr>Century Schoolbook</vt:lpstr>
      <vt:lpstr>Museo For Dell</vt:lpstr>
      <vt:lpstr>Museo For Dell 300</vt:lpstr>
      <vt:lpstr>Museo Sans For Dell</vt:lpstr>
      <vt:lpstr>Museo Sans For Dell</vt:lpstr>
      <vt:lpstr>Trebuchet MS</vt:lpstr>
      <vt:lpstr>Wingdings</vt:lpstr>
      <vt:lpstr>Dell_16x9_Template</vt:lpstr>
      <vt:lpstr>Dell_16x9_Template_5.10.11</vt:lpstr>
      <vt:lpstr>Dell Template 4x3</vt:lpstr>
      <vt:lpstr>PowerPoint Presentation</vt:lpstr>
      <vt:lpstr>Contents</vt:lpstr>
      <vt:lpstr>Contents</vt:lpstr>
      <vt:lpstr>Introduction</vt:lpstr>
      <vt:lpstr>Your Instructor</vt:lpstr>
      <vt:lpstr>A Little About Me</vt:lpstr>
      <vt:lpstr>A Little About Me</vt:lpstr>
      <vt:lpstr>A Lot of Experience</vt:lpstr>
      <vt:lpstr>A Lot of Experience</vt:lpstr>
      <vt:lpstr>A Lot of Experience</vt:lpstr>
      <vt:lpstr>Coursework Grading</vt:lpstr>
      <vt:lpstr>Coursework and Grading</vt:lpstr>
      <vt:lpstr>Logistics</vt:lpstr>
      <vt:lpstr>Logistics</vt:lpstr>
      <vt:lpstr>Course Overview and Content</vt:lpstr>
      <vt:lpstr>Course Overview</vt:lpstr>
      <vt:lpstr>PowerPoint Presentation</vt:lpstr>
      <vt:lpstr>PowerPoint Presentation</vt:lpstr>
      <vt:lpstr>PowerPoint Presentation</vt:lpstr>
      <vt:lpstr>PowerPoint Presentation</vt:lpstr>
      <vt:lpstr>Comments</vt:lpstr>
      <vt:lpstr>Course Content:  Cloud Microservices Applications</vt:lpstr>
      <vt:lpstr>Cloud</vt:lpstr>
      <vt:lpstr>IaaS, PaaS, SaaS</vt:lpstr>
      <vt:lpstr>IaaS, PaaS, SaaS</vt:lpstr>
      <vt:lpstr>IaaS, PaaS, SaaS – A Little More about PaaS</vt:lpstr>
      <vt:lpstr>IaaS, PaaS, SaaS – A Little More about PaaS</vt:lpstr>
      <vt:lpstr>Cloud is about *- as-a-Service (https://en.wikipedia.org/wiki/As_a_service)</vt:lpstr>
      <vt:lpstr>Cloudscape</vt:lpstr>
      <vt:lpstr>www.programmableweb.com (Example)</vt:lpstr>
      <vt:lpstr>Microservices</vt:lpstr>
      <vt:lpstr>Microservices (https://martinfowler.com/articles/microservices.html)</vt:lpstr>
      <vt:lpstr>Web Application Basic Concepts</vt:lpstr>
      <vt:lpstr>“Traditional” Web Application Architecture</vt:lpstr>
      <vt:lpstr>Monolithic to Micro</vt:lpstr>
      <vt:lpstr>Micro-services Characteristics</vt:lpstr>
      <vt:lpstr>SOA vs Microservices</vt:lpstr>
      <vt:lpstr>PowerPoint Presentation</vt:lpstr>
      <vt:lpstr>PowerPoint Presentation</vt:lpstr>
      <vt:lpstr>Patterns</vt:lpstr>
      <vt:lpstr>Patterns</vt:lpstr>
      <vt:lpstr>Weinberg’s Second Law</vt:lpstr>
      <vt:lpstr>An Example</vt:lpstr>
      <vt:lpstr>Seeka Demo</vt:lpstr>
      <vt:lpstr>(Some) Elements</vt:lpstr>
      <vt:lpstr>0th Project</vt:lpstr>
      <vt:lpstr>0th Project</vt:lpstr>
    </vt:vector>
  </TitlesOfParts>
  <Company>Dell Inc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Dell presentation template Wide screen 16:9 layout</dc:title>
  <dc:creator>Ahluwalia, M</dc:creator>
  <cp:keywords>Internal Use</cp:keywords>
  <cp:lastModifiedBy>Donald Ferguson</cp:lastModifiedBy>
  <cp:revision>1714</cp:revision>
  <cp:lastPrinted>2017-09-05T17:12:28Z</cp:lastPrinted>
  <dcterms:created xsi:type="dcterms:W3CDTF">2013-01-02T09:04:46Z</dcterms:created>
  <dcterms:modified xsi:type="dcterms:W3CDTF">2018-08-10T16:58:23Z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0x010100AD5F92924C88E046AB95A79D8E2F2E86</vt:lpwstr>
  </property>
  <property fmtid="{D5CDD505-2E9C-101B-9397-08002B2CF9AE}" pid="3" name="TitusGUID">
    <vt:lpwstr>09852b9d-54a1-4f0b-bd54-a44d811fa745</vt:lpwstr>
  </property>
  <property fmtid="{D5CDD505-2E9C-101B-9397-08002B2CF9AE}" pid="4" name="DellClassification">
    <vt:lpwstr>Internal Use</vt:lpwstr>
  </property>
  <property fmtid="{D5CDD505-2E9C-101B-9397-08002B2CF9AE}" pid="5" name="DellSubLabels">
    <vt:lpwstr/>
  </property>
  <property fmtid="{D5CDD505-2E9C-101B-9397-08002B2CF9AE}" pid="6" name="DellVisual Markings (PPT)">
    <vt:lpwstr>Classification Footer</vt:lpwstr>
  </property>
  <property fmtid="{D5CDD505-2E9C-101B-9397-08002B2CF9AE}" pid="7" name="titusconfig">
    <vt:lpwstr>1.1AMER</vt:lpwstr>
  </property>
</Properties>
</file>